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84" r:id="rId2"/>
    <p:sldMasterId id="2147483672" r:id="rId3"/>
  </p:sldMasterIdLst>
  <p:sldIdLst>
    <p:sldId id="293" r:id="rId4"/>
  </p:sldIdLst>
  <p:sldSz cx="32399288" cy="432006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기본 구역" id="{485055B3-9BF6-4C0A-8A4B-6F06C25BC29F}">
          <p14:sldIdLst/>
        </p14:section>
        <p14:section name="영문 버전" id="{A043A8F7-BCEE-4C93-B2AF-A770EDADC664}">
          <p14:sldIdLst/>
        </p14:section>
        <p14:section name="국문 버전" id="{A1C49731-356B-4268-8D85-ADFC41049AA0}">
          <p14:sldIdLst>
            <p14:sldId id="293"/>
          </p14:sldIdLst>
        </p14:section>
      </p14:sectionLst>
    </p:ext>
    <p:ext uri="{EFAFB233-063F-42B5-8137-9DF3F51BA10A}">
      <p15:sldGuideLst xmlns:p15="http://schemas.microsoft.com/office/powerpoint/2012/main">
        <p15:guide id="1" orient="horz" pos="26874" userDrawn="1">
          <p15:clr>
            <a:srgbClr val="A4A3A4"/>
          </p15:clr>
        </p15:guide>
        <p15:guide id="2" pos="1020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CB9C2"/>
    <a:srgbClr val="443089"/>
    <a:srgbClr val="090914"/>
    <a:srgbClr val="79C7C5"/>
    <a:srgbClr val="5265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showGuides="1">
      <p:cViewPr varScale="1">
        <p:scale>
          <a:sx n="10" d="100"/>
          <a:sy n="10" d="100"/>
        </p:scale>
        <p:origin x="2212" y="76"/>
      </p:cViewPr>
      <p:guideLst>
        <p:guide orient="horz" pos="26874"/>
        <p:guide pos="10205"/>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s>
</file>

<file path=ppt/media/image1.png>
</file>

<file path=ppt/media/image10.png>
</file>

<file path=ppt/media/image11.png>
</file>

<file path=ppt/media/image12.png>
</file>

<file path=ppt/media/image13.png>
</file>

<file path=ppt/media/image17.png>
</file>

<file path=ppt/media/image18.png>
</file>

<file path=ppt/media/image2.pn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및 내용">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69D89ADB-11FD-E2B6-4C97-FFCA83F24A49}"/>
              </a:ext>
            </a:extLst>
          </p:cNvPr>
          <p:cNvPicPr>
            <a:picLocks noChangeAspect="1"/>
          </p:cNvPicPr>
          <p:nvPr userDrawn="1"/>
        </p:nvPicPr>
        <p:blipFill>
          <a:blip r:embed="rId2"/>
          <a:stretch>
            <a:fillRect/>
          </a:stretch>
        </p:blipFill>
        <p:spPr>
          <a:xfrm>
            <a:off x="0" y="0"/>
            <a:ext cx="32399288" cy="45823405"/>
          </a:xfrm>
          <a:prstGeom prst="rect">
            <a:avLst/>
          </a:prstGeom>
        </p:spPr>
      </p:pic>
    </p:spTree>
    <p:extLst>
      <p:ext uri="{BB962C8B-B14F-4D97-AF65-F5344CB8AC3E}">
        <p14:creationId xmlns:p14="http://schemas.microsoft.com/office/powerpoint/2010/main" val="1012074549"/>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005491027"/>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2828534741"/>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9F93C18-78D6-7F85-29FD-4816DE46F482}"/>
              </a:ext>
            </a:extLst>
          </p:cNvPr>
          <p:cNvSpPr>
            <a:spLocks noGrp="1"/>
          </p:cNvSpPr>
          <p:nvPr>
            <p:ph type="ctrTitle"/>
          </p:nvPr>
        </p:nvSpPr>
        <p:spPr>
          <a:xfrm>
            <a:off x="4049713" y="7070725"/>
            <a:ext cx="24299862" cy="15039975"/>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B34CEAE1-5886-521C-81DE-9B0C046925AD}"/>
              </a:ext>
            </a:extLst>
          </p:cNvPr>
          <p:cNvSpPr>
            <a:spLocks noGrp="1"/>
          </p:cNvSpPr>
          <p:nvPr>
            <p:ph type="subTitle" idx="1"/>
          </p:nvPr>
        </p:nvSpPr>
        <p:spPr>
          <a:xfrm>
            <a:off x="4049713" y="22690138"/>
            <a:ext cx="24299862" cy="1042987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B90ED584-6EE3-5944-C68D-9D2BB123523B}"/>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A9C28455-96E3-B7CC-1043-316E1F86190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DD1F74D-3AE4-BB7C-CF1C-49FC5AFB9EEA}"/>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975567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E318D67-FAAF-E349-B646-28F38D885ABA}"/>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114C415F-E27C-DA6E-5861-C566EBA7231A}"/>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3CC3D251-06C9-7840-3FC4-F9CD0DF560E6}"/>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1431B880-52E8-7AD9-5B3D-C7E0530F021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4A8841AC-681F-FC9D-9243-59607908CDF1}"/>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20451817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0FE9D994-18D9-02CB-B0B7-79942872F6B1}"/>
              </a:ext>
            </a:extLst>
          </p:cNvPr>
          <p:cNvSpPr>
            <a:spLocks noGrp="1"/>
          </p:cNvSpPr>
          <p:nvPr>
            <p:ph type="title"/>
          </p:nvPr>
        </p:nvSpPr>
        <p:spPr>
          <a:xfrm>
            <a:off x="2209800" y="10769600"/>
            <a:ext cx="27944763" cy="17970500"/>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A3E42F92-A549-BC2B-5372-77284EFBA13F}"/>
              </a:ext>
            </a:extLst>
          </p:cNvPr>
          <p:cNvSpPr>
            <a:spLocks noGrp="1"/>
          </p:cNvSpPr>
          <p:nvPr>
            <p:ph type="body" idx="1"/>
          </p:nvPr>
        </p:nvSpPr>
        <p:spPr>
          <a:xfrm>
            <a:off x="2209800" y="28909963"/>
            <a:ext cx="27944763" cy="94503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E59CEEFA-4D82-A2D3-5D1B-DCB7DEA838ED}"/>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630B388A-20AD-97CA-FB02-A4AFD3B77953}"/>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91F1C23A-ADEF-BC06-6B32-F61F421EAD7A}"/>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38951098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68258C2-AF4F-9F0C-B670-BB0BFC05670F}"/>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D5B5BB82-9760-278F-DE38-B26ADB8F71B9}"/>
              </a:ext>
            </a:extLst>
          </p:cNvPr>
          <p:cNvSpPr>
            <a:spLocks noGrp="1"/>
          </p:cNvSpPr>
          <p:nvPr>
            <p:ph sz="half" idx="1"/>
          </p:nvPr>
        </p:nvSpPr>
        <p:spPr>
          <a:xfrm>
            <a:off x="2227263" y="11499850"/>
            <a:ext cx="13895387" cy="2741136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916A5D48-2311-B709-6396-30F371CC3FBD}"/>
              </a:ext>
            </a:extLst>
          </p:cNvPr>
          <p:cNvSpPr>
            <a:spLocks noGrp="1"/>
          </p:cNvSpPr>
          <p:nvPr>
            <p:ph sz="half" idx="2"/>
          </p:nvPr>
        </p:nvSpPr>
        <p:spPr>
          <a:xfrm>
            <a:off x="16275050" y="11499850"/>
            <a:ext cx="13896975" cy="2741136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59032657-9D29-5C24-C789-B78A83DC7C9B}"/>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F71C6C9F-C247-C707-CB25-A90EAA34368E}"/>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8AC5735B-7D88-85EC-12E2-647218391B2E}"/>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14226421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294CF0E-0248-58DA-81C9-1B62B6F87E4F}"/>
              </a:ext>
            </a:extLst>
          </p:cNvPr>
          <p:cNvSpPr>
            <a:spLocks noGrp="1"/>
          </p:cNvSpPr>
          <p:nvPr>
            <p:ph type="title"/>
          </p:nvPr>
        </p:nvSpPr>
        <p:spPr>
          <a:xfrm>
            <a:off x="2232025" y="2300288"/>
            <a:ext cx="27944763" cy="8350250"/>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C451798A-43B8-B11C-EF16-79A79B00CBDE}"/>
              </a:ext>
            </a:extLst>
          </p:cNvPr>
          <p:cNvSpPr>
            <a:spLocks noGrp="1"/>
          </p:cNvSpPr>
          <p:nvPr>
            <p:ph type="body" idx="1"/>
          </p:nvPr>
        </p:nvSpPr>
        <p:spPr>
          <a:xfrm>
            <a:off x="2232025" y="10590213"/>
            <a:ext cx="13706475" cy="51895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7C8D5825-EB01-5C10-F77E-AE6B0323D4FD}"/>
              </a:ext>
            </a:extLst>
          </p:cNvPr>
          <p:cNvSpPr>
            <a:spLocks noGrp="1"/>
          </p:cNvSpPr>
          <p:nvPr>
            <p:ph sz="half" idx="2"/>
          </p:nvPr>
        </p:nvSpPr>
        <p:spPr>
          <a:xfrm>
            <a:off x="2232025" y="15779750"/>
            <a:ext cx="13706475" cy="232108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51AFC607-5F7E-9630-1CE3-167B06D819B8}"/>
              </a:ext>
            </a:extLst>
          </p:cNvPr>
          <p:cNvSpPr>
            <a:spLocks noGrp="1"/>
          </p:cNvSpPr>
          <p:nvPr>
            <p:ph type="body" sz="quarter" idx="3"/>
          </p:nvPr>
        </p:nvSpPr>
        <p:spPr>
          <a:xfrm>
            <a:off x="16402050" y="10590213"/>
            <a:ext cx="13774738" cy="51895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4AE88F5C-1B11-40B6-D090-BD25B44452DA}"/>
              </a:ext>
            </a:extLst>
          </p:cNvPr>
          <p:cNvSpPr>
            <a:spLocks noGrp="1"/>
          </p:cNvSpPr>
          <p:nvPr>
            <p:ph sz="quarter" idx="4"/>
          </p:nvPr>
        </p:nvSpPr>
        <p:spPr>
          <a:xfrm>
            <a:off x="16402050" y="15779750"/>
            <a:ext cx="13774738" cy="232108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F7080E98-208C-530E-0CB8-378025E07B6E}"/>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8" name="바닥글 개체 틀 7">
            <a:extLst>
              <a:ext uri="{FF2B5EF4-FFF2-40B4-BE49-F238E27FC236}">
                <a16:creationId xmlns:a16="http://schemas.microsoft.com/office/drawing/2014/main" id="{9A0BDFBF-089F-4069-3171-4DBD3F142326}"/>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9FBEBF23-C623-5D22-61D4-AB33B9898872}"/>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17009877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4D10F6C0-39CB-03CF-1C82-A6F059FD8744}"/>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BA273ADD-BDE0-918F-E6C0-4C593147497C}"/>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4" name="바닥글 개체 틀 3">
            <a:extLst>
              <a:ext uri="{FF2B5EF4-FFF2-40B4-BE49-F238E27FC236}">
                <a16:creationId xmlns:a16="http://schemas.microsoft.com/office/drawing/2014/main" id="{34725CF7-F3C6-B26E-A129-49A5F71BE2BB}"/>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A7C2D2A6-BC31-A0B7-D6F4-C67C7B15BF06}"/>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5138195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D7BEA8CF-BB02-4920-DE54-16A383AEC06F}"/>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3" name="바닥글 개체 틀 2">
            <a:extLst>
              <a:ext uri="{FF2B5EF4-FFF2-40B4-BE49-F238E27FC236}">
                <a16:creationId xmlns:a16="http://schemas.microsoft.com/office/drawing/2014/main" id="{2DF17284-7131-B58A-8AC8-C2E3EC0911F9}"/>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6C06C7F9-93C9-65FC-67AD-43451EC0BF6C}"/>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7723204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871A1BA-E5EB-F525-A27A-10BCBEE2B105}"/>
              </a:ext>
            </a:extLst>
          </p:cNvPr>
          <p:cNvSpPr>
            <a:spLocks noGrp="1"/>
          </p:cNvSpPr>
          <p:nvPr>
            <p:ph type="title"/>
          </p:nvPr>
        </p:nvSpPr>
        <p:spPr>
          <a:xfrm>
            <a:off x="2232025" y="2879725"/>
            <a:ext cx="10448925" cy="10080625"/>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FFDF99DF-53ED-1BA4-BA59-D6FCEDEF6FB0}"/>
              </a:ext>
            </a:extLst>
          </p:cNvPr>
          <p:cNvSpPr>
            <a:spLocks noGrp="1"/>
          </p:cNvSpPr>
          <p:nvPr>
            <p:ph idx="1"/>
          </p:nvPr>
        </p:nvSpPr>
        <p:spPr>
          <a:xfrm>
            <a:off x="13773150" y="6219825"/>
            <a:ext cx="16403638" cy="307006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33F88E40-06A8-2CE2-01FD-C0A529FC2F08}"/>
              </a:ext>
            </a:extLst>
          </p:cNvPr>
          <p:cNvSpPr>
            <a:spLocks noGrp="1"/>
          </p:cNvSpPr>
          <p:nvPr>
            <p:ph type="body" sz="half" idx="2"/>
          </p:nvPr>
        </p:nvSpPr>
        <p:spPr>
          <a:xfrm>
            <a:off x="2232025" y="12960350"/>
            <a:ext cx="10448925" cy="24010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43747E2B-B5A9-7014-63F0-FB7BEA968ACA}"/>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DB4CE373-9D8F-4BDC-A159-0004230ED2F6}"/>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0A703E90-F23C-1958-AF3A-A1EE974D5329}"/>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4474367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9" name="그림 8">
            <a:extLst>
              <a:ext uri="{FF2B5EF4-FFF2-40B4-BE49-F238E27FC236}">
                <a16:creationId xmlns:a16="http://schemas.microsoft.com/office/drawing/2014/main" id="{49C32EB3-6229-BA37-8394-167A0F801A18}"/>
              </a:ext>
            </a:extLst>
          </p:cNvPr>
          <p:cNvPicPr>
            <a:picLocks noChangeAspect="1"/>
          </p:cNvPicPr>
          <p:nvPr userDrawn="1"/>
        </p:nvPicPr>
        <p:blipFill>
          <a:blip r:embed="rId2"/>
          <a:srcRect/>
          <a:stretch/>
        </p:blipFill>
        <p:spPr>
          <a:xfrm>
            <a:off x="0" y="0"/>
            <a:ext cx="32399288" cy="6335349"/>
          </a:xfrm>
          <a:prstGeom prst="rect">
            <a:avLst/>
          </a:prstGeom>
        </p:spPr>
      </p:pic>
      <p:pic>
        <p:nvPicPr>
          <p:cNvPr id="11" name="그림 10">
            <a:extLst>
              <a:ext uri="{FF2B5EF4-FFF2-40B4-BE49-F238E27FC236}">
                <a16:creationId xmlns:a16="http://schemas.microsoft.com/office/drawing/2014/main" id="{06229F94-F0DE-16A0-80FC-5BA893B4FA1B}"/>
              </a:ext>
            </a:extLst>
          </p:cNvPr>
          <p:cNvPicPr>
            <a:picLocks noChangeAspect="1"/>
          </p:cNvPicPr>
          <p:nvPr userDrawn="1"/>
        </p:nvPicPr>
        <p:blipFill>
          <a:blip r:embed="rId3"/>
          <a:stretch>
            <a:fillRect/>
          </a:stretch>
        </p:blipFill>
        <p:spPr>
          <a:xfrm>
            <a:off x="-356" y="42074284"/>
            <a:ext cx="32400000" cy="1126354"/>
          </a:xfrm>
          <a:prstGeom prst="rect">
            <a:avLst/>
          </a:prstGeom>
        </p:spPr>
      </p:pic>
    </p:spTree>
    <p:extLst>
      <p:ext uri="{BB962C8B-B14F-4D97-AF65-F5344CB8AC3E}">
        <p14:creationId xmlns:p14="http://schemas.microsoft.com/office/powerpoint/2010/main" val="4165986478"/>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26F4DFD-8FBD-3DC1-3B4C-2022EC13EF99}"/>
              </a:ext>
            </a:extLst>
          </p:cNvPr>
          <p:cNvSpPr>
            <a:spLocks noGrp="1"/>
          </p:cNvSpPr>
          <p:nvPr>
            <p:ph type="title"/>
          </p:nvPr>
        </p:nvSpPr>
        <p:spPr>
          <a:xfrm>
            <a:off x="2232025" y="2879725"/>
            <a:ext cx="10448925" cy="10080625"/>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7FCCA26E-7545-F616-B66C-02587F77FD7F}"/>
              </a:ext>
            </a:extLst>
          </p:cNvPr>
          <p:cNvSpPr>
            <a:spLocks noGrp="1"/>
          </p:cNvSpPr>
          <p:nvPr>
            <p:ph type="pic" idx="1"/>
          </p:nvPr>
        </p:nvSpPr>
        <p:spPr>
          <a:xfrm>
            <a:off x="13773150" y="6219825"/>
            <a:ext cx="16403638" cy="307006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587A82D9-7ABC-D674-C7E9-4DAA81E95C51}"/>
              </a:ext>
            </a:extLst>
          </p:cNvPr>
          <p:cNvSpPr>
            <a:spLocks noGrp="1"/>
          </p:cNvSpPr>
          <p:nvPr>
            <p:ph type="body" sz="half" idx="2"/>
          </p:nvPr>
        </p:nvSpPr>
        <p:spPr>
          <a:xfrm>
            <a:off x="2232025" y="12960350"/>
            <a:ext cx="10448925" cy="240109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BA2E22AA-6E20-45DD-6559-E74F969E07EA}"/>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6" name="바닥글 개체 틀 5">
            <a:extLst>
              <a:ext uri="{FF2B5EF4-FFF2-40B4-BE49-F238E27FC236}">
                <a16:creationId xmlns:a16="http://schemas.microsoft.com/office/drawing/2014/main" id="{190F1DE4-A448-AE26-4352-4A8888271E06}"/>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2441CD4B-7E89-2862-676A-EBBA0797BE6C}"/>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72299459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72C549B-7A81-1AB7-E847-AE97FCA097F5}"/>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4BCCA319-8458-B0F1-D4B9-357EBFCF5ACF}"/>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2C2BF888-3535-8EB1-DA4C-DCE87FFA1992}"/>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FA7109C7-8BED-63AE-24D7-14EBFDBB50E6}"/>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37952E94-7E86-2A81-8C6B-889A81A5B1C7}"/>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333578522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1F22161F-4CF4-B0F6-3A89-415851D22F33}"/>
              </a:ext>
            </a:extLst>
          </p:cNvPr>
          <p:cNvSpPr>
            <a:spLocks noGrp="1"/>
          </p:cNvSpPr>
          <p:nvPr>
            <p:ph type="title" orient="vert"/>
          </p:nvPr>
        </p:nvSpPr>
        <p:spPr>
          <a:xfrm>
            <a:off x="23187025" y="2300288"/>
            <a:ext cx="6985000" cy="36610925"/>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91B06AD9-49E6-7514-2124-29C971572696}"/>
              </a:ext>
            </a:extLst>
          </p:cNvPr>
          <p:cNvSpPr>
            <a:spLocks noGrp="1"/>
          </p:cNvSpPr>
          <p:nvPr>
            <p:ph type="body" orient="vert" idx="1"/>
          </p:nvPr>
        </p:nvSpPr>
        <p:spPr>
          <a:xfrm>
            <a:off x="2227263" y="2300288"/>
            <a:ext cx="20807362" cy="36610925"/>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3938BF9E-52FA-81F1-33DA-766C8612FA24}"/>
              </a:ext>
            </a:extLst>
          </p:cNvPr>
          <p:cNvSpPr>
            <a:spLocks noGrp="1"/>
          </p:cNvSpPr>
          <p:nvPr>
            <p:ph type="dt" sz="half" idx="10"/>
          </p:nvPr>
        </p:nvSpPr>
        <p:spPr/>
        <p:txBody>
          <a:body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D0EC6A98-460A-FA6C-D115-9EC00689A736}"/>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B7D245CC-4BCD-8EAB-8114-ECE7F9F274E6}"/>
              </a:ext>
            </a:extLst>
          </p:cNvPr>
          <p:cNvSpPr>
            <a:spLocks noGrp="1"/>
          </p:cNvSpPr>
          <p:nvPr>
            <p:ph type="sldNum" sz="quarter" idx="12"/>
          </p:nvPr>
        </p:nvSpPr>
        <p:spPr/>
        <p:txBody>
          <a:body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79951109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070108"/>
            <a:ext cx="27539395" cy="15040222"/>
          </a:xfrm>
        </p:spPr>
        <p:txBody>
          <a:bodyPr anchor="b"/>
          <a:lstStyle>
            <a:lvl1pPr algn="ctr">
              <a:defRPr sz="21259"/>
            </a:lvl1pPr>
          </a:lstStyle>
          <a:p>
            <a:r>
              <a:rPr lang="ko-KR" altLang="en-US"/>
              <a:t>마스터 제목 스타일 편집</a:t>
            </a:r>
            <a:endParaRPr lang="en-US" dirty="0"/>
          </a:p>
        </p:txBody>
      </p:sp>
      <p:sp>
        <p:nvSpPr>
          <p:cNvPr id="3" name="Subtitle 2"/>
          <p:cNvSpPr>
            <a:spLocks noGrp="1"/>
          </p:cNvSpPr>
          <p:nvPr>
            <p:ph type="subTitle" idx="1"/>
          </p:nvPr>
        </p:nvSpPr>
        <p:spPr>
          <a:xfrm>
            <a:off x="4049911" y="22690338"/>
            <a:ext cx="24299466" cy="10430151"/>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30034178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6522177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2210578" y="10770172"/>
            <a:ext cx="27944386" cy="17970262"/>
          </a:xfrm>
        </p:spPr>
        <p:txBody>
          <a:bodyPr anchor="b"/>
          <a:lstStyle>
            <a:lvl1pPr>
              <a:defRPr sz="21259"/>
            </a:lvl1pPr>
          </a:lstStyle>
          <a:p>
            <a:r>
              <a:rPr lang="ko-KR" altLang="en-US"/>
              <a:t>마스터 제목 스타일 편집</a:t>
            </a:r>
            <a:endParaRPr lang="en-US" dirty="0"/>
          </a:p>
        </p:txBody>
      </p:sp>
      <p:sp>
        <p:nvSpPr>
          <p:cNvPr id="3" name="Text Placeholder 2"/>
          <p:cNvSpPr>
            <a:spLocks noGrp="1"/>
          </p:cNvSpPr>
          <p:nvPr>
            <p:ph type="body" idx="1"/>
          </p:nvPr>
        </p:nvSpPr>
        <p:spPr>
          <a:xfrm>
            <a:off x="2210578" y="28910440"/>
            <a:ext cx="27944386" cy="9450136"/>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6593477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2227451" y="11500170"/>
            <a:ext cx="13769697" cy="2741040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Content Placeholder 3"/>
          <p:cNvSpPr>
            <a:spLocks noGrp="1"/>
          </p:cNvSpPr>
          <p:nvPr>
            <p:ph sz="half" idx="2"/>
          </p:nvPr>
        </p:nvSpPr>
        <p:spPr>
          <a:xfrm>
            <a:off x="16402140" y="11500170"/>
            <a:ext cx="13769697" cy="2741040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Date Placeholder 4"/>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6079225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2231675" y="15780233"/>
            <a:ext cx="13706415" cy="2321034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16402142" y="15780233"/>
            <a:ext cx="13773917" cy="2321034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288667654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56495981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279768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1617C62A-A42F-48CD-9F35-F29EAE049AC0}"/>
              </a:ext>
            </a:extLst>
          </p:cNvPr>
          <p:cNvPicPr>
            <a:picLocks noChangeAspect="1"/>
          </p:cNvPicPr>
          <p:nvPr userDrawn="1"/>
        </p:nvPicPr>
        <p:blipFill>
          <a:blip r:embed="rId2"/>
          <a:stretch>
            <a:fillRect/>
          </a:stretch>
        </p:blipFill>
        <p:spPr>
          <a:xfrm>
            <a:off x="0" y="793"/>
            <a:ext cx="32399288" cy="43199051"/>
          </a:xfrm>
          <a:prstGeom prst="rect">
            <a:avLst/>
          </a:prstGeom>
        </p:spPr>
      </p:pic>
      <p:sp>
        <p:nvSpPr>
          <p:cNvPr id="73" name="TextBox 72">
            <a:extLst>
              <a:ext uri="{FF2B5EF4-FFF2-40B4-BE49-F238E27FC236}">
                <a16:creationId xmlns:a16="http://schemas.microsoft.com/office/drawing/2014/main" id="{ABE64FD1-8723-9658-0A0D-ABC86D27DFEE}"/>
              </a:ext>
            </a:extLst>
          </p:cNvPr>
          <p:cNvSpPr txBox="1"/>
          <p:nvPr userDrawn="1"/>
        </p:nvSpPr>
        <p:spPr>
          <a:xfrm rot="19800000">
            <a:off x="7803620" y="19920132"/>
            <a:ext cx="15601352" cy="3770263"/>
          </a:xfrm>
          <a:prstGeom prst="rect">
            <a:avLst/>
          </a:prstGeom>
          <a:solidFill>
            <a:srgbClr val="FF0000">
              <a:alpha val="24000"/>
            </a:srgbClr>
          </a:solidFill>
          <a:ln>
            <a:solidFill>
              <a:srgbClr val="FF0000"/>
            </a:solidFill>
          </a:ln>
        </p:spPr>
        <p:txBody>
          <a:bodyPr wrap="square" rtlCol="0" anchor="ctr">
            <a:spAutoFit/>
          </a:bodyPr>
          <a:lstStyle/>
          <a:p>
            <a:pPr algn="ctr"/>
            <a:r>
              <a:rPr lang="en-US" altLang="ko-KR" sz="23900" dirty="0">
                <a:solidFill>
                  <a:srgbClr val="FF0000"/>
                </a:solidFill>
                <a:latin typeface="페이퍼로지 6 SemiBold" pitchFamily="2" charset="-127"/>
                <a:ea typeface="페이퍼로지 6 SemiBold" pitchFamily="2" charset="-127"/>
              </a:rPr>
              <a:t>SAMPLE</a:t>
            </a:r>
            <a:endParaRPr lang="ko-KR" altLang="en-US" sz="23900" dirty="0">
              <a:solidFill>
                <a:srgbClr val="FF0000"/>
              </a:solidFill>
              <a:latin typeface="페이퍼로지 6 SemiBold" pitchFamily="2" charset="-127"/>
              <a:ea typeface="페이퍼로지 6 SemiBold" pitchFamily="2" charset="-127"/>
            </a:endParaRPr>
          </a:p>
        </p:txBody>
      </p:sp>
    </p:spTree>
    <p:extLst>
      <p:ext uri="{BB962C8B-B14F-4D97-AF65-F5344CB8AC3E}">
        <p14:creationId xmlns:p14="http://schemas.microsoft.com/office/powerpoint/2010/main" val="364569263"/>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ko-KR" altLang="en-US"/>
              <a:t>마스터 제목 스타일 편집</a:t>
            </a:r>
            <a:endParaRPr lang="en-US" dirty="0"/>
          </a:p>
        </p:txBody>
      </p:sp>
      <p:sp>
        <p:nvSpPr>
          <p:cNvPr id="3" name="Content Placeholder 2"/>
          <p:cNvSpPr>
            <a:spLocks noGrp="1"/>
          </p:cNvSpPr>
          <p:nvPr>
            <p:ph idx="1"/>
          </p:nvPr>
        </p:nvSpPr>
        <p:spPr>
          <a:xfrm>
            <a:off x="13773917" y="6220102"/>
            <a:ext cx="16402140" cy="30700453"/>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41411894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234625432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177094791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300034"/>
            <a:ext cx="6986096" cy="36610544"/>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2227453" y="2300034"/>
            <a:ext cx="20553298" cy="36610544"/>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972819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콘텐츠 2개">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B5297E2F-A055-4EB7-B9B1-9284BE8D6B83}"/>
              </a:ext>
            </a:extLst>
          </p:cNvPr>
          <p:cNvPicPr>
            <a:picLocks noChangeAspect="1"/>
          </p:cNvPicPr>
          <p:nvPr userDrawn="1"/>
        </p:nvPicPr>
        <p:blipFill>
          <a:blip r:embed="rId2"/>
          <a:stretch>
            <a:fillRect/>
          </a:stretch>
        </p:blipFill>
        <p:spPr>
          <a:xfrm>
            <a:off x="0" y="793"/>
            <a:ext cx="32399288" cy="43199051"/>
          </a:xfrm>
          <a:prstGeom prst="rect">
            <a:avLst/>
          </a:prstGeom>
        </p:spPr>
      </p:pic>
    </p:spTree>
    <p:extLst>
      <p:ext uri="{BB962C8B-B14F-4D97-AF65-F5344CB8AC3E}">
        <p14:creationId xmlns:p14="http://schemas.microsoft.com/office/powerpoint/2010/main" val="4099818336"/>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2231671" y="2300044"/>
            <a:ext cx="27944386" cy="8350126"/>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2231675" y="10590160"/>
            <a:ext cx="13706415"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2231675" y="15780233"/>
            <a:ext cx="13706415" cy="2321034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16402142" y="10590160"/>
            <a:ext cx="13773917" cy="5190073"/>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16402142" y="15780233"/>
            <a:ext cx="13773917" cy="2321034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78789340"/>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929876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슬라이드 번호 개체 틀 1">
            <a:extLst>
              <a:ext uri="{FF2B5EF4-FFF2-40B4-BE49-F238E27FC236}">
                <a16:creationId xmlns:a16="http://schemas.microsoft.com/office/drawing/2014/main" id="{4FDC5B17-3448-4BFD-B787-D46E5EEC46E0}"/>
              </a:ext>
            </a:extLst>
          </p:cNvPr>
          <p:cNvSpPr txBox="1">
            <a:spLocks/>
          </p:cNvSpPr>
          <p:nvPr userDrawn="1"/>
        </p:nvSpPr>
        <p:spPr>
          <a:xfrm>
            <a:off x="26018764" y="41367120"/>
            <a:ext cx="5764371" cy="1994666"/>
          </a:xfrm>
          <a:prstGeom prst="rect">
            <a:avLst/>
          </a:prstGeom>
        </p:spPr>
        <p:txBody>
          <a:bodyPr vert="horz" lIns="78203" tIns="39101" rIns="78203" bIns="39101" rtlCol="0" anchor="ctr"/>
          <a:lstStyle>
            <a:defPPr>
              <a:defRPr lang="ko-KR"/>
            </a:defPPr>
            <a:lvl1pPr marL="0" algn="r" defTabSz="914400" rtl="0" eaLnBrk="1" latinLnBrk="1" hangingPunct="1">
              <a:defRPr lang="ko-KR" altLang="en-US" sz="1000" i="1" kern="1200" smtClean="0">
                <a:ln w="6350">
                  <a:solidFill>
                    <a:schemeClr val="bg1">
                      <a:lumMod val="50000"/>
                      <a:alpha val="20000"/>
                    </a:schemeClr>
                  </a:solidFill>
                </a:ln>
                <a:solidFill>
                  <a:schemeClr val="bg1">
                    <a:lumMod val="50000"/>
                  </a:schemeClr>
                </a:solidFill>
                <a:latin typeface="에스코어 드림 3 Light" panose="020B0303030302020204" pitchFamily="34" charset="-127"/>
                <a:ea typeface="에스코어 드림 3 Light" panose="020B0303030302020204" pitchFamily="34" charset="-127"/>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fld id="{A47338E1-83D0-4F88-839F-AB1A657EF099}" type="slidenum">
              <a:rPr lang="en-US" altLang="ko-KR" sz="3200" i="0" smtClean="0">
                <a:ln w="6350">
                  <a:noFill/>
                </a:ln>
                <a:latin typeface="페이퍼로지 5 Medium" pitchFamily="2" charset="-127"/>
                <a:ea typeface="페이퍼로지 5 Medium" pitchFamily="2" charset="-127"/>
              </a:rPr>
              <a:pPr/>
              <a:t>‹#›</a:t>
            </a:fld>
            <a:endParaRPr lang="en-US" sz="3200" i="0" dirty="0">
              <a:ln w="6350">
                <a:noFill/>
              </a:ln>
              <a:latin typeface="페이퍼로지 5 Medium" pitchFamily="2" charset="-127"/>
              <a:ea typeface="페이퍼로지 5 Medium" pitchFamily="2" charset="-127"/>
            </a:endParaRPr>
          </a:p>
        </p:txBody>
      </p:sp>
      <p:cxnSp>
        <p:nvCxnSpPr>
          <p:cNvPr id="3" name="직선 연결선 2">
            <a:extLst>
              <a:ext uri="{FF2B5EF4-FFF2-40B4-BE49-F238E27FC236}">
                <a16:creationId xmlns:a16="http://schemas.microsoft.com/office/drawing/2014/main" id="{306365BD-4BE3-4222-8F5F-463C2307DAB8}"/>
              </a:ext>
            </a:extLst>
          </p:cNvPr>
          <p:cNvCxnSpPr>
            <a:cxnSpLocks/>
          </p:cNvCxnSpPr>
          <p:nvPr userDrawn="1"/>
        </p:nvCxnSpPr>
        <p:spPr>
          <a:xfrm flipH="1">
            <a:off x="31025284" y="42034624"/>
            <a:ext cx="115116" cy="51914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23847743"/>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캡션 있는 콘텐츠">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171262"/>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2231671" y="2880042"/>
            <a:ext cx="10449614" cy="10080149"/>
          </a:xfrm>
        </p:spPr>
        <p:txBody>
          <a:bodyPr anchor="b"/>
          <a:lstStyle>
            <a:lvl1pPr>
              <a:defRPr sz="11338"/>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13773917" y="6220102"/>
            <a:ext cx="16402140" cy="30700453"/>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2231671" y="12960191"/>
            <a:ext cx="10449614" cy="24010358"/>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6539D8EA-3082-4157-AB4D-9CD19FF14AA7}" type="datetimeFigureOut">
              <a:rPr lang="ko-KR" altLang="en-US" smtClean="0"/>
              <a:t>2025-07-30</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3914995810"/>
      </p:ext>
    </p:extLst>
  </p:cSld>
  <p:clrMapOvr>
    <a:masterClrMapping/>
  </p:clrMapOvr>
  <p:extLst>
    <p:ext uri="{DCECCB84-F9BA-43D5-87BE-67443E8EF086}">
      <p15:sldGuideLst xmlns:p15="http://schemas.microsoft.com/office/powerpoint/2012/main">
        <p15:guide id="1" orient="horz" pos="13606" userDrawn="1">
          <p15:clr>
            <a:srgbClr val="FBAE40"/>
          </p15:clr>
        </p15:guide>
        <p15:guide id="2" pos="10204"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2972862069"/>
      </p:ext>
    </p:extLst>
  </p:cSld>
  <p:clrMap bg1="lt1" tx1="dk1" bg2="lt2" tx2="dk2" accent1="accent1" accent2="accent2" accent3="accent3" accent4="accent4" accent5="accent5" accent6="accent6" hlink="hlink" folHlink="folHlink"/>
  <p:sldLayoutIdLst>
    <p:sldLayoutId id="2147483662" r:id="rId1"/>
    <p:sldLayoutId id="2147483661"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39902" rtl="0" eaLnBrk="1" latinLnBrk="1"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1"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1"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1"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1" hangingPunct="1">
        <a:defRPr sz="6378" kern="1200">
          <a:solidFill>
            <a:schemeClr val="tx1"/>
          </a:solidFill>
          <a:latin typeface="+mn-lt"/>
          <a:ea typeface="+mn-ea"/>
          <a:cs typeface="+mn-cs"/>
        </a:defRPr>
      </a:lvl1pPr>
      <a:lvl2pPr marL="1619951" algn="l" defTabSz="3239902" rtl="0" eaLnBrk="1" latinLnBrk="1" hangingPunct="1">
        <a:defRPr sz="6378" kern="1200">
          <a:solidFill>
            <a:schemeClr val="tx1"/>
          </a:solidFill>
          <a:latin typeface="+mn-lt"/>
          <a:ea typeface="+mn-ea"/>
          <a:cs typeface="+mn-cs"/>
        </a:defRPr>
      </a:lvl2pPr>
      <a:lvl3pPr marL="3239902" algn="l" defTabSz="3239902" rtl="0" eaLnBrk="1" latinLnBrk="1" hangingPunct="1">
        <a:defRPr sz="6378" kern="1200">
          <a:solidFill>
            <a:schemeClr val="tx1"/>
          </a:solidFill>
          <a:latin typeface="+mn-lt"/>
          <a:ea typeface="+mn-ea"/>
          <a:cs typeface="+mn-cs"/>
        </a:defRPr>
      </a:lvl3pPr>
      <a:lvl4pPr marL="4859853" algn="l" defTabSz="3239902" rtl="0" eaLnBrk="1" latinLnBrk="1" hangingPunct="1">
        <a:defRPr sz="6378" kern="1200">
          <a:solidFill>
            <a:schemeClr val="tx1"/>
          </a:solidFill>
          <a:latin typeface="+mn-lt"/>
          <a:ea typeface="+mn-ea"/>
          <a:cs typeface="+mn-cs"/>
        </a:defRPr>
      </a:lvl4pPr>
      <a:lvl5pPr marL="6479804" algn="l" defTabSz="3239902" rtl="0" eaLnBrk="1" latinLnBrk="1" hangingPunct="1">
        <a:defRPr sz="6378" kern="1200">
          <a:solidFill>
            <a:schemeClr val="tx1"/>
          </a:solidFill>
          <a:latin typeface="+mn-lt"/>
          <a:ea typeface="+mn-ea"/>
          <a:cs typeface="+mn-cs"/>
        </a:defRPr>
      </a:lvl5pPr>
      <a:lvl6pPr marL="8099755" algn="l" defTabSz="3239902" rtl="0" eaLnBrk="1" latinLnBrk="1" hangingPunct="1">
        <a:defRPr sz="6378" kern="1200">
          <a:solidFill>
            <a:schemeClr val="tx1"/>
          </a:solidFill>
          <a:latin typeface="+mn-lt"/>
          <a:ea typeface="+mn-ea"/>
          <a:cs typeface="+mn-cs"/>
        </a:defRPr>
      </a:lvl6pPr>
      <a:lvl7pPr marL="9719706" algn="l" defTabSz="3239902" rtl="0" eaLnBrk="1" latinLnBrk="1" hangingPunct="1">
        <a:defRPr sz="6378" kern="1200">
          <a:solidFill>
            <a:schemeClr val="tx1"/>
          </a:solidFill>
          <a:latin typeface="+mn-lt"/>
          <a:ea typeface="+mn-ea"/>
          <a:cs typeface="+mn-cs"/>
        </a:defRPr>
      </a:lvl7pPr>
      <a:lvl8pPr marL="11339657" algn="l" defTabSz="3239902" rtl="0" eaLnBrk="1" latinLnBrk="1" hangingPunct="1">
        <a:defRPr sz="6378" kern="1200">
          <a:solidFill>
            <a:schemeClr val="tx1"/>
          </a:solidFill>
          <a:latin typeface="+mn-lt"/>
          <a:ea typeface="+mn-ea"/>
          <a:cs typeface="+mn-cs"/>
        </a:defRPr>
      </a:lvl8pPr>
      <a:lvl9pPr marL="12959608" algn="l" defTabSz="3239902" rtl="0" eaLnBrk="1" latinLnBrk="1" hangingPunct="1">
        <a:defRPr sz="6378"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AD6147E8-E77A-3CE3-F48F-908AB1CD8EBC}"/>
              </a:ext>
            </a:extLst>
          </p:cNvPr>
          <p:cNvSpPr>
            <a:spLocks noGrp="1"/>
          </p:cNvSpPr>
          <p:nvPr>
            <p:ph type="title"/>
          </p:nvPr>
        </p:nvSpPr>
        <p:spPr>
          <a:xfrm>
            <a:off x="2227263" y="2300288"/>
            <a:ext cx="27944762" cy="8350250"/>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80FFD5BF-1A49-A060-D194-ABBA8E09B2AE}"/>
              </a:ext>
            </a:extLst>
          </p:cNvPr>
          <p:cNvSpPr>
            <a:spLocks noGrp="1"/>
          </p:cNvSpPr>
          <p:nvPr>
            <p:ph type="body" idx="1"/>
          </p:nvPr>
        </p:nvSpPr>
        <p:spPr>
          <a:xfrm>
            <a:off x="2227263" y="11499850"/>
            <a:ext cx="27944762" cy="27411363"/>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12756D1B-24CF-3FCE-8AA0-5AE67FAA7D75}"/>
              </a:ext>
            </a:extLst>
          </p:cNvPr>
          <p:cNvSpPr>
            <a:spLocks noGrp="1"/>
          </p:cNvSpPr>
          <p:nvPr>
            <p:ph type="dt" sz="half" idx="2"/>
          </p:nvPr>
        </p:nvSpPr>
        <p:spPr>
          <a:xfrm>
            <a:off x="2227263" y="40039925"/>
            <a:ext cx="7289800" cy="2300288"/>
          </a:xfrm>
          <a:prstGeom prst="rect">
            <a:avLst/>
          </a:prstGeom>
        </p:spPr>
        <p:txBody>
          <a:bodyPr vert="horz" lIns="91440" tIns="45720" rIns="91440" bIns="45720" rtlCol="0" anchor="ctr"/>
          <a:lstStyle>
            <a:lvl1pPr algn="l">
              <a:defRPr sz="1200">
                <a:solidFill>
                  <a:schemeClr val="tx1">
                    <a:tint val="75000"/>
                  </a:schemeClr>
                </a:solidFill>
              </a:defRPr>
            </a:lvl1pPr>
          </a:lstStyle>
          <a:p>
            <a:fld id="{26A1BA18-FB68-401F-AB13-6A27E637973A}" type="datetimeFigureOut">
              <a:rPr lang="ko-KR" altLang="en-US" smtClean="0"/>
              <a:t>2025-07-30</a:t>
            </a:fld>
            <a:endParaRPr lang="ko-KR" altLang="en-US"/>
          </a:p>
        </p:txBody>
      </p:sp>
      <p:sp>
        <p:nvSpPr>
          <p:cNvPr id="5" name="바닥글 개체 틀 4">
            <a:extLst>
              <a:ext uri="{FF2B5EF4-FFF2-40B4-BE49-F238E27FC236}">
                <a16:creationId xmlns:a16="http://schemas.microsoft.com/office/drawing/2014/main" id="{90F33C47-A7C4-445F-5186-7AC7D7B6C524}"/>
              </a:ext>
            </a:extLst>
          </p:cNvPr>
          <p:cNvSpPr>
            <a:spLocks noGrp="1"/>
          </p:cNvSpPr>
          <p:nvPr>
            <p:ph type="ftr" sz="quarter" idx="3"/>
          </p:nvPr>
        </p:nvSpPr>
        <p:spPr>
          <a:xfrm>
            <a:off x="10731500" y="40039925"/>
            <a:ext cx="10936288" cy="2300288"/>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EDD46BCB-3BC0-F5B6-111C-3C10544A4051}"/>
              </a:ext>
            </a:extLst>
          </p:cNvPr>
          <p:cNvSpPr>
            <a:spLocks noGrp="1"/>
          </p:cNvSpPr>
          <p:nvPr>
            <p:ph type="sldNum" sz="quarter" idx="4"/>
          </p:nvPr>
        </p:nvSpPr>
        <p:spPr>
          <a:xfrm>
            <a:off x="22882225" y="40039925"/>
            <a:ext cx="7289800" cy="2300288"/>
          </a:xfrm>
          <a:prstGeom prst="rect">
            <a:avLst/>
          </a:prstGeom>
        </p:spPr>
        <p:txBody>
          <a:bodyPr vert="horz" lIns="91440" tIns="45720" rIns="91440" bIns="45720" rtlCol="0" anchor="ctr"/>
          <a:lstStyle>
            <a:lvl1pPr algn="r">
              <a:defRPr sz="1200">
                <a:solidFill>
                  <a:schemeClr val="tx1">
                    <a:tint val="75000"/>
                  </a:schemeClr>
                </a:solidFill>
              </a:defRPr>
            </a:lvl1pPr>
          </a:lstStyle>
          <a:p>
            <a:fld id="{79B4A712-442C-43F7-8C5F-61F36D8370F5}" type="slidenum">
              <a:rPr lang="ko-KR" altLang="en-US" smtClean="0"/>
              <a:t>‹#›</a:t>
            </a:fld>
            <a:endParaRPr lang="ko-KR" altLang="en-US"/>
          </a:p>
        </p:txBody>
      </p:sp>
    </p:spTree>
    <p:extLst>
      <p:ext uri="{BB962C8B-B14F-4D97-AF65-F5344CB8AC3E}">
        <p14:creationId xmlns:p14="http://schemas.microsoft.com/office/powerpoint/2010/main" val="323609455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06" userDrawn="1">
          <p15:clr>
            <a:srgbClr val="F26B43"/>
          </p15:clr>
        </p15:guide>
        <p15:guide id="2" pos="10204"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300044"/>
            <a:ext cx="27944386" cy="8350126"/>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2227451" y="11500170"/>
            <a:ext cx="27944386" cy="2741040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2227451" y="40040601"/>
            <a:ext cx="7289840" cy="2300034"/>
          </a:xfrm>
          <a:prstGeom prst="rect">
            <a:avLst/>
          </a:prstGeom>
        </p:spPr>
        <p:txBody>
          <a:bodyPr vert="horz" lIns="91440" tIns="45720" rIns="91440" bIns="45720" rtlCol="0" anchor="ctr"/>
          <a:lstStyle>
            <a:lvl1pPr algn="l">
              <a:defRPr sz="4252">
                <a:solidFill>
                  <a:schemeClr val="tx1">
                    <a:tint val="75000"/>
                  </a:schemeClr>
                </a:solidFill>
              </a:defRPr>
            </a:lvl1pPr>
          </a:lstStyle>
          <a:p>
            <a:fld id="{6539D8EA-3082-4157-AB4D-9CD19FF14AA7}" type="datetimeFigureOut">
              <a:rPr lang="ko-KR" altLang="en-US" smtClean="0"/>
              <a:t>2025-07-30</a:t>
            </a:fld>
            <a:endParaRPr lang="ko-KR" altLang="en-US"/>
          </a:p>
        </p:txBody>
      </p:sp>
      <p:sp>
        <p:nvSpPr>
          <p:cNvPr id="5" name="Footer Placeholder 4"/>
          <p:cNvSpPr>
            <a:spLocks noGrp="1"/>
          </p:cNvSpPr>
          <p:nvPr>
            <p:ph type="ftr" sz="quarter" idx="3"/>
          </p:nvPr>
        </p:nvSpPr>
        <p:spPr>
          <a:xfrm>
            <a:off x="10732264" y="40040601"/>
            <a:ext cx="10934760" cy="2300034"/>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ko-KR" altLang="en-US"/>
          </a:p>
        </p:txBody>
      </p:sp>
      <p:sp>
        <p:nvSpPr>
          <p:cNvPr id="6" name="Slide Number Placeholder 5"/>
          <p:cNvSpPr>
            <a:spLocks noGrp="1"/>
          </p:cNvSpPr>
          <p:nvPr>
            <p:ph type="sldNum" sz="quarter" idx="4"/>
          </p:nvPr>
        </p:nvSpPr>
        <p:spPr>
          <a:xfrm>
            <a:off x="22881997" y="40040601"/>
            <a:ext cx="7289840" cy="2300034"/>
          </a:xfrm>
          <a:prstGeom prst="rect">
            <a:avLst/>
          </a:prstGeom>
        </p:spPr>
        <p:txBody>
          <a:bodyPr vert="horz" lIns="91440" tIns="45720" rIns="91440" bIns="45720" rtlCol="0" anchor="ctr"/>
          <a:lstStyle>
            <a:lvl1pPr algn="r">
              <a:defRPr sz="4252">
                <a:solidFill>
                  <a:schemeClr val="tx1">
                    <a:tint val="75000"/>
                  </a:schemeClr>
                </a:solidFill>
              </a:defRPr>
            </a:lvl1pPr>
          </a:lstStyle>
          <a:p>
            <a:fld id="{CF7C01A3-4BC1-4FBB-BF40-BE5364FB83A5}" type="slidenum">
              <a:rPr lang="ko-KR" altLang="en-US" smtClean="0"/>
              <a:t>‹#›</a:t>
            </a:fld>
            <a:endParaRPr lang="ko-KR" altLang="en-US"/>
          </a:p>
        </p:txBody>
      </p:sp>
    </p:spTree>
    <p:extLst>
      <p:ext uri="{BB962C8B-B14F-4D97-AF65-F5344CB8AC3E}">
        <p14:creationId xmlns:p14="http://schemas.microsoft.com/office/powerpoint/2010/main" val="40970287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239902" rtl="0" eaLnBrk="1" latinLnBrk="1"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1"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1"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1"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1"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1" hangingPunct="1">
        <a:defRPr sz="6378" kern="1200">
          <a:solidFill>
            <a:schemeClr val="tx1"/>
          </a:solidFill>
          <a:latin typeface="+mn-lt"/>
          <a:ea typeface="+mn-ea"/>
          <a:cs typeface="+mn-cs"/>
        </a:defRPr>
      </a:lvl1pPr>
      <a:lvl2pPr marL="1619951" algn="l" defTabSz="3239902" rtl="0" eaLnBrk="1" latinLnBrk="1" hangingPunct="1">
        <a:defRPr sz="6378" kern="1200">
          <a:solidFill>
            <a:schemeClr val="tx1"/>
          </a:solidFill>
          <a:latin typeface="+mn-lt"/>
          <a:ea typeface="+mn-ea"/>
          <a:cs typeface="+mn-cs"/>
        </a:defRPr>
      </a:lvl2pPr>
      <a:lvl3pPr marL="3239902" algn="l" defTabSz="3239902" rtl="0" eaLnBrk="1" latinLnBrk="1" hangingPunct="1">
        <a:defRPr sz="6378" kern="1200">
          <a:solidFill>
            <a:schemeClr val="tx1"/>
          </a:solidFill>
          <a:latin typeface="+mn-lt"/>
          <a:ea typeface="+mn-ea"/>
          <a:cs typeface="+mn-cs"/>
        </a:defRPr>
      </a:lvl3pPr>
      <a:lvl4pPr marL="4859853" algn="l" defTabSz="3239902" rtl="0" eaLnBrk="1" latinLnBrk="1" hangingPunct="1">
        <a:defRPr sz="6378" kern="1200">
          <a:solidFill>
            <a:schemeClr val="tx1"/>
          </a:solidFill>
          <a:latin typeface="+mn-lt"/>
          <a:ea typeface="+mn-ea"/>
          <a:cs typeface="+mn-cs"/>
        </a:defRPr>
      </a:lvl4pPr>
      <a:lvl5pPr marL="6479804" algn="l" defTabSz="3239902" rtl="0" eaLnBrk="1" latinLnBrk="1" hangingPunct="1">
        <a:defRPr sz="6378" kern="1200">
          <a:solidFill>
            <a:schemeClr val="tx1"/>
          </a:solidFill>
          <a:latin typeface="+mn-lt"/>
          <a:ea typeface="+mn-ea"/>
          <a:cs typeface="+mn-cs"/>
        </a:defRPr>
      </a:lvl5pPr>
      <a:lvl6pPr marL="8099755" algn="l" defTabSz="3239902" rtl="0" eaLnBrk="1" latinLnBrk="1" hangingPunct="1">
        <a:defRPr sz="6378" kern="1200">
          <a:solidFill>
            <a:schemeClr val="tx1"/>
          </a:solidFill>
          <a:latin typeface="+mn-lt"/>
          <a:ea typeface="+mn-ea"/>
          <a:cs typeface="+mn-cs"/>
        </a:defRPr>
      </a:lvl6pPr>
      <a:lvl7pPr marL="9719706" algn="l" defTabSz="3239902" rtl="0" eaLnBrk="1" latinLnBrk="1" hangingPunct="1">
        <a:defRPr sz="6378" kern="1200">
          <a:solidFill>
            <a:schemeClr val="tx1"/>
          </a:solidFill>
          <a:latin typeface="+mn-lt"/>
          <a:ea typeface="+mn-ea"/>
          <a:cs typeface="+mn-cs"/>
        </a:defRPr>
      </a:lvl7pPr>
      <a:lvl8pPr marL="11339657" algn="l" defTabSz="3239902" rtl="0" eaLnBrk="1" latinLnBrk="1" hangingPunct="1">
        <a:defRPr sz="6378" kern="1200">
          <a:solidFill>
            <a:schemeClr val="tx1"/>
          </a:solidFill>
          <a:latin typeface="+mn-lt"/>
          <a:ea typeface="+mn-ea"/>
          <a:cs typeface="+mn-cs"/>
        </a:defRPr>
      </a:lvl8pPr>
      <a:lvl9pPr marL="12959608" algn="l" defTabSz="3239902" rtl="0" eaLnBrk="1" latinLnBrk="1" hangingPunct="1">
        <a:defRPr sz="6378"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06" userDrawn="1">
          <p15:clr>
            <a:srgbClr val="F26B43"/>
          </p15:clr>
        </p15:guide>
        <p15:guide id="2" pos="10204"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9.png"/><Relationship Id="rId7" Type="http://schemas.openxmlformats.org/officeDocument/2006/relationships/image" Target="../media/image6.png"/><Relationship Id="rId12"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3.png"/><Relationship Id="rId4" Type="http://schemas.openxmlformats.org/officeDocument/2006/relationships/image" Target="../media/image10.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BC37D6-A643-5919-13C2-4DCD73EC5B1E}"/>
            </a:ext>
          </a:extLst>
        </p:cNvPr>
        <p:cNvGrpSpPr/>
        <p:nvPr/>
      </p:nvGrpSpPr>
      <p:grpSpPr>
        <a:xfrm>
          <a:off x="0" y="0"/>
          <a:ext cx="0" cy="0"/>
          <a:chOff x="0" y="0"/>
          <a:chExt cx="0" cy="0"/>
        </a:xfrm>
      </p:grpSpPr>
      <p:pic>
        <p:nvPicPr>
          <p:cNvPr id="38" name="그림 37">
            <a:extLst>
              <a:ext uri="{FF2B5EF4-FFF2-40B4-BE49-F238E27FC236}">
                <a16:creationId xmlns:a16="http://schemas.microsoft.com/office/drawing/2014/main" id="{B6D94F93-03B6-B984-BC54-9C6BF3CB5473}"/>
              </a:ext>
            </a:extLst>
          </p:cNvPr>
          <p:cNvPicPr>
            <a:picLocks noChangeAspect="1"/>
          </p:cNvPicPr>
          <p:nvPr/>
        </p:nvPicPr>
        <p:blipFill>
          <a:blip r:embed="rId2"/>
          <a:srcRect/>
          <a:stretch/>
        </p:blipFill>
        <p:spPr>
          <a:xfrm>
            <a:off x="0" y="0"/>
            <a:ext cx="32399288" cy="6335349"/>
          </a:xfrm>
          <a:prstGeom prst="rect">
            <a:avLst/>
          </a:prstGeom>
        </p:spPr>
      </p:pic>
      <p:sp>
        <p:nvSpPr>
          <p:cNvPr id="39" name="TextBox 38">
            <a:extLst>
              <a:ext uri="{FF2B5EF4-FFF2-40B4-BE49-F238E27FC236}">
                <a16:creationId xmlns:a16="http://schemas.microsoft.com/office/drawing/2014/main" id="{6751F086-602F-4026-E77D-52141B697991}"/>
              </a:ext>
            </a:extLst>
          </p:cNvPr>
          <p:cNvSpPr txBox="1"/>
          <p:nvPr/>
        </p:nvSpPr>
        <p:spPr>
          <a:xfrm>
            <a:off x="845276" y="636340"/>
            <a:ext cx="7978466" cy="830997"/>
          </a:xfrm>
          <a:prstGeom prst="rect">
            <a:avLst/>
          </a:prstGeom>
          <a:noFill/>
        </p:spPr>
        <p:txBody>
          <a:bodyPr wrap="none" rtlCol="0">
            <a:spAutoFit/>
          </a:bodyPr>
          <a:lstStyle/>
          <a:p>
            <a:r>
              <a:rPr lang="en-US" altLang="ko-KR" sz="4800" dirty="0">
                <a:solidFill>
                  <a:schemeClr val="bg1"/>
                </a:solidFill>
                <a:latin typeface="페이퍼로지 5 Medium" pitchFamily="2" charset="-127"/>
                <a:ea typeface="페이퍼로지 5 Medium" pitchFamily="2" charset="-127"/>
              </a:rPr>
              <a:t>AI</a:t>
            </a:r>
            <a:r>
              <a:rPr lang="ko-KR" altLang="en-US" sz="4800" dirty="0">
                <a:solidFill>
                  <a:schemeClr val="bg1"/>
                </a:solidFill>
                <a:latin typeface="페이퍼로지 5 Medium" pitchFamily="2" charset="-127"/>
                <a:ea typeface="페이퍼로지 5 Medium" pitchFamily="2" charset="-127"/>
              </a:rPr>
              <a:t>융합혁신대학원 </a:t>
            </a:r>
            <a:r>
              <a:rPr lang="en-US" altLang="ko-KR" sz="4800" dirty="0">
                <a:solidFill>
                  <a:schemeClr val="bg1"/>
                </a:solidFill>
                <a:latin typeface="페이퍼로지 5 Medium" pitchFamily="2" charset="-127"/>
                <a:ea typeface="페이퍼로지 5 Medium" pitchFamily="2" charset="-127"/>
              </a:rPr>
              <a:t>I </a:t>
            </a:r>
            <a:r>
              <a:rPr lang="ko-KR" altLang="en-US" sz="4800" dirty="0">
                <a:solidFill>
                  <a:schemeClr val="bg1"/>
                </a:solidFill>
                <a:latin typeface="페이퍼로지 5 Medium" pitchFamily="2" charset="-127"/>
                <a:ea typeface="페이퍼로지 5 Medium" pitchFamily="2" charset="-127"/>
              </a:rPr>
              <a:t>동국대학교</a:t>
            </a:r>
            <a:endParaRPr lang="en-US" altLang="ko-KR" sz="4800" dirty="0">
              <a:solidFill>
                <a:schemeClr val="bg1"/>
              </a:solidFill>
              <a:latin typeface="페이퍼로지 5 Medium" pitchFamily="2" charset="-127"/>
              <a:ea typeface="페이퍼로지 5 Medium" pitchFamily="2" charset="-127"/>
            </a:endParaRPr>
          </a:p>
        </p:txBody>
      </p:sp>
      <p:sp>
        <p:nvSpPr>
          <p:cNvPr id="40" name="TextBox 39">
            <a:extLst>
              <a:ext uri="{FF2B5EF4-FFF2-40B4-BE49-F238E27FC236}">
                <a16:creationId xmlns:a16="http://schemas.microsoft.com/office/drawing/2014/main" id="{9B88DD60-A86C-1E9F-C986-A4096E882B75}"/>
              </a:ext>
            </a:extLst>
          </p:cNvPr>
          <p:cNvSpPr txBox="1"/>
          <p:nvPr/>
        </p:nvSpPr>
        <p:spPr>
          <a:xfrm>
            <a:off x="7786941" y="4655440"/>
            <a:ext cx="16825439" cy="830997"/>
          </a:xfrm>
          <a:prstGeom prst="rect">
            <a:avLst/>
          </a:prstGeom>
          <a:noFill/>
        </p:spPr>
        <p:txBody>
          <a:bodyPr wrap="none" rtlCol="0">
            <a:spAutoFit/>
          </a:bodyPr>
          <a:lstStyle/>
          <a:p>
            <a:pPr algn="ctr"/>
            <a:r>
              <a:rPr lang="en-US" altLang="ko-KR" sz="4800" dirty="0">
                <a:solidFill>
                  <a:schemeClr val="bg1"/>
                </a:solidFill>
                <a:latin typeface="페이퍼로지 5 Medium" pitchFamily="2" charset="-127"/>
                <a:ea typeface="페이퍼로지 5 Medium" pitchFamily="2" charset="-127"/>
              </a:rPr>
              <a:t>Junseo</a:t>
            </a:r>
            <a:r>
              <a:rPr lang="ko-KR" altLang="en-US" sz="4800" dirty="0">
                <a:solidFill>
                  <a:schemeClr val="bg1"/>
                </a:solidFill>
                <a:latin typeface="페이퍼로지 5 Medium" pitchFamily="2" charset="-127"/>
                <a:ea typeface="페이퍼로지 5 Medium" pitchFamily="2" charset="-127"/>
              </a:rPr>
              <a:t> </a:t>
            </a:r>
            <a:r>
              <a:rPr lang="en-US" altLang="ko-KR" sz="4800" dirty="0">
                <a:solidFill>
                  <a:schemeClr val="bg1"/>
                </a:solidFill>
                <a:latin typeface="페이퍼로지 5 Medium" pitchFamily="2" charset="-127"/>
                <a:ea typeface="페이퍼로지 5 Medium" pitchFamily="2" charset="-127"/>
              </a:rPr>
              <a:t>Park</a:t>
            </a:r>
            <a:r>
              <a:rPr lang="ko-KR" altLang="en-US" sz="4800" dirty="0">
                <a:solidFill>
                  <a:schemeClr val="bg1"/>
                </a:solidFill>
                <a:latin typeface="페이퍼로지 5 Medium" pitchFamily="2" charset="-127"/>
                <a:ea typeface="페이퍼로지 5 Medium" pitchFamily="2" charset="-127"/>
              </a:rPr>
              <a:t> </a:t>
            </a:r>
            <a:r>
              <a:rPr lang="en-US" altLang="ko-KR" sz="4800" dirty="0">
                <a:solidFill>
                  <a:schemeClr val="bg1"/>
                </a:solidFill>
                <a:latin typeface="페이퍼로지 5 Medium" pitchFamily="2" charset="-127"/>
                <a:ea typeface="페이퍼로지 5 Medium" pitchFamily="2" charset="-127"/>
              </a:rPr>
              <a:t>and</a:t>
            </a:r>
            <a:r>
              <a:rPr lang="ko-KR" altLang="en-US" sz="4800" dirty="0">
                <a:solidFill>
                  <a:schemeClr val="bg1"/>
                </a:solidFill>
                <a:latin typeface="페이퍼로지 5 Medium" pitchFamily="2" charset="-127"/>
                <a:ea typeface="페이퍼로지 5 Medium" pitchFamily="2" charset="-127"/>
              </a:rPr>
              <a:t> </a:t>
            </a:r>
            <a:r>
              <a:rPr lang="en-US" altLang="ko-KR" sz="4800" dirty="0" err="1">
                <a:solidFill>
                  <a:schemeClr val="bg1"/>
                </a:solidFill>
                <a:latin typeface="페이퍼로지 5 Medium" pitchFamily="2" charset="-127"/>
                <a:ea typeface="페이퍼로지 5 Medium" pitchFamily="2" charset="-127"/>
              </a:rPr>
              <a:t>Hyeryung</a:t>
            </a:r>
            <a:r>
              <a:rPr lang="ko-KR" altLang="en-US" sz="4800" dirty="0">
                <a:solidFill>
                  <a:schemeClr val="bg1"/>
                </a:solidFill>
                <a:latin typeface="페이퍼로지 5 Medium" pitchFamily="2" charset="-127"/>
                <a:ea typeface="페이퍼로지 5 Medium" pitchFamily="2" charset="-127"/>
              </a:rPr>
              <a:t> </a:t>
            </a:r>
            <a:r>
              <a:rPr lang="en-US" altLang="ko-KR" sz="4800" dirty="0">
                <a:solidFill>
                  <a:schemeClr val="bg1"/>
                </a:solidFill>
                <a:latin typeface="페이퍼로지 5 Medium" pitchFamily="2" charset="-127"/>
                <a:ea typeface="페이퍼로지 5 Medium" pitchFamily="2" charset="-127"/>
              </a:rPr>
              <a:t>Jang, Dongguk University</a:t>
            </a:r>
            <a:endParaRPr lang="ko-KR" altLang="en-US" sz="4800" dirty="0">
              <a:solidFill>
                <a:schemeClr val="bg1"/>
              </a:solidFill>
              <a:latin typeface="페이퍼로지 5 Medium" pitchFamily="2" charset="-127"/>
              <a:ea typeface="페이퍼로지 5 Medium" pitchFamily="2" charset="-127"/>
            </a:endParaRPr>
          </a:p>
        </p:txBody>
      </p:sp>
      <mc:AlternateContent xmlns:mc="http://schemas.openxmlformats.org/markup-compatibility/2006" xmlns:a14="http://schemas.microsoft.com/office/drawing/2010/main">
        <mc:Choice Requires="a14">
          <p:sp>
            <p:nvSpPr>
              <p:cNvPr id="41" name="TextBox 40">
                <a:extLst>
                  <a:ext uri="{FF2B5EF4-FFF2-40B4-BE49-F238E27FC236}">
                    <a16:creationId xmlns:a16="http://schemas.microsoft.com/office/drawing/2014/main" id="{1D5D53B5-9FF4-3AB7-6A0C-BF3353D07A3F}"/>
                  </a:ext>
                </a:extLst>
              </p:cNvPr>
              <p:cNvSpPr txBox="1"/>
              <p:nvPr/>
            </p:nvSpPr>
            <p:spPr>
              <a:xfrm>
                <a:off x="3183456" y="1836721"/>
                <a:ext cx="26032447" cy="2582374"/>
              </a:xfrm>
              <a:prstGeom prst="rect">
                <a:avLst/>
              </a:prstGeom>
              <a:noFill/>
            </p:spPr>
            <p:txBody>
              <a:bodyPr wrap="none" rtlCol="0">
                <a:spAutoFit/>
              </a:bodyPr>
              <a:lstStyle/>
              <a:p>
                <a:pPr algn="ctr"/>
                <a14:m>
                  <m:oMath xmlns:m="http://schemas.openxmlformats.org/officeDocument/2006/math">
                    <m:sSup>
                      <m:sSupPr>
                        <m:ctrlPr>
                          <a:rPr lang="en-US" altLang="ko-KR" sz="8000" b="1" i="1" smtClean="0">
                            <a:solidFill>
                              <a:schemeClr val="bg1"/>
                            </a:solidFill>
                            <a:latin typeface="Cambria Math" panose="02040503050406030204" pitchFamily="18" charset="0"/>
                            <a:ea typeface="페이퍼로지 8 ExtraBold" pitchFamily="2" charset="-127"/>
                          </a:rPr>
                        </m:ctrlPr>
                      </m:sSupPr>
                      <m:e>
                        <m:r>
                          <a:rPr lang="en-US" altLang="ko-KR" sz="8000" b="1" i="1">
                            <a:solidFill>
                              <a:schemeClr val="bg1"/>
                            </a:solidFill>
                            <a:latin typeface="Cambria Math" panose="02040503050406030204" pitchFamily="18" charset="0"/>
                            <a:ea typeface="페이퍼로지 8 ExtraBold" pitchFamily="2" charset="-127"/>
                          </a:rPr>
                          <m:t>𝑰</m:t>
                        </m:r>
                      </m:e>
                      <m:sup>
                        <m:r>
                          <a:rPr lang="en-US" altLang="ko-KR" sz="8000" b="1" i="1" smtClean="0">
                            <a:solidFill>
                              <a:schemeClr val="bg1"/>
                            </a:solidFill>
                            <a:latin typeface="Cambria Math" panose="02040503050406030204" pitchFamily="18" charset="0"/>
                            <a:ea typeface="페이퍼로지 8 ExtraBold" pitchFamily="2" charset="-127"/>
                          </a:rPr>
                          <m:t>𝟐</m:t>
                        </m:r>
                      </m:sup>
                    </m:sSup>
                    <m:r>
                      <a:rPr lang="en-US" altLang="ko-KR" sz="8000" b="1" i="1" smtClean="0">
                        <a:solidFill>
                          <a:schemeClr val="bg1"/>
                        </a:solidFill>
                        <a:latin typeface="Cambria Math" panose="02040503050406030204" pitchFamily="18" charset="0"/>
                        <a:ea typeface="페이퍼로지 8 ExtraBold" pitchFamily="2" charset="-127"/>
                      </a:rPr>
                      <m:t>𝑨𝑴</m:t>
                    </m:r>
                  </m:oMath>
                </a14:m>
                <a:r>
                  <a:rPr lang="en-US" altLang="ko-KR" sz="8000" dirty="0">
                    <a:solidFill>
                      <a:schemeClr val="bg1"/>
                    </a:solidFill>
                    <a:latin typeface="Times New Roman" panose="02020603050405020304" pitchFamily="18" charset="0"/>
                    <a:ea typeface="페이퍼로지 8 ExtraBold" pitchFamily="2" charset="-127"/>
                    <a:cs typeface="Times New Roman" panose="02020603050405020304" pitchFamily="18" charset="0"/>
                  </a:rPr>
                  <a:t>: </a:t>
                </a:r>
                <a:r>
                  <a:rPr lang="en-US" altLang="ko-KR" sz="8000" dirty="0">
                    <a:solidFill>
                      <a:schemeClr val="bg1"/>
                    </a:solidFill>
                    <a:latin typeface="페이퍼로지 8 ExtraBold" pitchFamily="2" charset="-127"/>
                    <a:ea typeface="페이퍼로지 8 ExtraBold" pitchFamily="2" charset="-127"/>
                    <a:cs typeface="Times New Roman" panose="02020603050405020304" pitchFamily="18" charset="0"/>
                  </a:rPr>
                  <a:t>Interpreting Image-to-Image </a:t>
                </a:r>
              </a:p>
              <a:p>
                <a:pPr algn="ctr"/>
                <a:r>
                  <a:rPr lang="en-US" altLang="ko-KR" sz="8000" dirty="0">
                    <a:solidFill>
                      <a:schemeClr val="bg1"/>
                    </a:solidFill>
                    <a:latin typeface="페이퍼로지 8 ExtraBold" pitchFamily="2" charset="-127"/>
                    <a:ea typeface="페이퍼로지 8 ExtraBold" pitchFamily="2" charset="-127"/>
                    <a:cs typeface="Times New Roman" panose="02020603050405020304" pitchFamily="18" charset="0"/>
                  </a:rPr>
                  <a:t>Latent Diffusion Models via Bi-Attribution Maps</a:t>
                </a:r>
                <a:r>
                  <a:rPr lang="en-US" altLang="ko-KR" sz="8000" dirty="0">
                    <a:solidFill>
                      <a:schemeClr val="bg1"/>
                    </a:solidFill>
                    <a:latin typeface="Times New Roman" panose="02020603050405020304" pitchFamily="18" charset="0"/>
                    <a:ea typeface="페이퍼로지 8 ExtraBold" pitchFamily="2" charset="-127"/>
                    <a:cs typeface="Times New Roman" panose="02020603050405020304" pitchFamily="18" charset="0"/>
                  </a:rPr>
                  <a:t> </a:t>
                </a:r>
              </a:p>
            </p:txBody>
          </p:sp>
        </mc:Choice>
        <mc:Fallback xmlns="">
          <p:sp>
            <p:nvSpPr>
              <p:cNvPr id="41" name="TextBox 40">
                <a:extLst>
                  <a:ext uri="{FF2B5EF4-FFF2-40B4-BE49-F238E27FC236}">
                    <a16:creationId xmlns:a16="http://schemas.microsoft.com/office/drawing/2014/main" id="{1D5D53B5-9FF4-3AB7-6A0C-BF3353D07A3F}"/>
                  </a:ext>
                </a:extLst>
              </p:cNvPr>
              <p:cNvSpPr txBox="1">
                <a:spLocks noRot="1" noChangeAspect="1" noMove="1" noResize="1" noEditPoints="1" noAdjustHandles="1" noChangeArrowheads="1" noChangeShapeType="1" noTextEdit="1"/>
              </p:cNvSpPr>
              <p:nvPr/>
            </p:nvSpPr>
            <p:spPr>
              <a:xfrm>
                <a:off x="3183456" y="1836721"/>
                <a:ext cx="26032447" cy="2582374"/>
              </a:xfrm>
              <a:prstGeom prst="rect">
                <a:avLst/>
              </a:prstGeom>
              <a:blipFill>
                <a:blip r:embed="rId3"/>
                <a:stretch>
                  <a:fillRect l="-1522" t="-10142" r="-562" b="-19811"/>
                </a:stretch>
              </a:blipFill>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42" name="직사각형 41">
                <a:extLst>
                  <a:ext uri="{FF2B5EF4-FFF2-40B4-BE49-F238E27FC236}">
                    <a16:creationId xmlns:a16="http://schemas.microsoft.com/office/drawing/2014/main" id="{FBFB9671-B0CC-ACA4-4EBF-842DF9D2C635}"/>
                  </a:ext>
                </a:extLst>
              </p:cNvPr>
              <p:cNvSpPr/>
              <p:nvPr/>
            </p:nvSpPr>
            <p:spPr>
              <a:xfrm>
                <a:off x="915608" y="8305451"/>
                <a:ext cx="30856621" cy="353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pPr algn="just" latinLnBrk="1"/>
                <a:r>
                  <a:rPr lang="en-US" altLang="ko-KR" sz="4000" dirty="0">
                    <a:solidFill>
                      <a:schemeClr val="tx1"/>
                    </a:solidFill>
                    <a:latin typeface="Times New Roman" panose="02020603050405020304" pitchFamily="18" charset="0"/>
                    <a:cs typeface="Times New Roman" panose="02020603050405020304" pitchFamily="18" charset="0"/>
                  </a:rPr>
                  <a:t>This paper introduces </a:t>
                </a:r>
                <a14:m>
                  <m:oMath xmlns:m="http://schemas.openxmlformats.org/officeDocument/2006/math">
                    <m:sSup>
                      <m:sSupPr>
                        <m:ctrlPr>
                          <a:rPr lang="en-US" altLang="ko-KR" sz="4000" b="1" i="1" dirty="0" smtClean="0">
                            <a:solidFill>
                              <a:schemeClr val="tx1"/>
                            </a:solidFill>
                            <a:latin typeface="Cambria Math" panose="02040503050406030204" pitchFamily="18" charset="0"/>
                            <a:cs typeface="Times New Roman" panose="02020603050405020304" pitchFamily="18" charset="0"/>
                          </a:rPr>
                        </m:ctrlPr>
                      </m:sSupPr>
                      <m:e>
                        <m:r>
                          <a:rPr lang="en-US" altLang="ko-KR" sz="4000" b="1" i="1" dirty="0" smtClean="0">
                            <a:solidFill>
                              <a:schemeClr val="tx1"/>
                            </a:solidFill>
                            <a:latin typeface="Cambria Math" panose="02040503050406030204" pitchFamily="18" charset="0"/>
                            <a:cs typeface="Times New Roman" panose="02020603050405020304" pitchFamily="18" charset="0"/>
                          </a:rPr>
                          <m:t>𝑰</m:t>
                        </m:r>
                      </m:e>
                      <m:sup>
                        <m:r>
                          <a:rPr lang="en-US" altLang="ko-KR" sz="4000" b="1" i="1" dirty="0" smtClean="0">
                            <a:solidFill>
                              <a:schemeClr val="tx1"/>
                            </a:solidFill>
                            <a:latin typeface="Cambria Math" panose="02040503050406030204" pitchFamily="18" charset="0"/>
                            <a:cs typeface="Times New Roman" panose="02020603050405020304" pitchFamily="18" charset="0"/>
                          </a:rPr>
                          <m:t>𝟐</m:t>
                        </m:r>
                      </m:sup>
                    </m:sSup>
                    <m:r>
                      <a:rPr lang="en-US" altLang="ko-KR" sz="4000" b="1" i="1" dirty="0" smtClean="0">
                        <a:solidFill>
                          <a:schemeClr val="tx1"/>
                        </a:solidFill>
                        <a:latin typeface="Cambria Math" panose="02040503050406030204" pitchFamily="18" charset="0"/>
                        <a:cs typeface="Times New Roman" panose="02020603050405020304" pitchFamily="18" charset="0"/>
                      </a:rPr>
                      <m:t>𝑨𝑴</m:t>
                    </m:r>
                  </m:oMath>
                </a14:m>
                <a:r>
                  <a:rPr lang="en-US" altLang="ko-KR" sz="4000" b="1" dirty="0">
                    <a:solidFill>
                      <a:schemeClr val="tx1"/>
                    </a:solidFill>
                    <a:latin typeface="Times New Roman" panose="02020603050405020304" pitchFamily="18" charset="0"/>
                    <a:cs typeface="Times New Roman" panose="02020603050405020304" pitchFamily="18" charset="0"/>
                  </a:rPr>
                  <a:t> </a:t>
                </a:r>
                <a:r>
                  <a:rPr lang="en-US" altLang="ko-KR" sz="4000" dirty="0">
                    <a:solidFill>
                      <a:schemeClr val="tx1"/>
                    </a:solidFill>
                    <a:latin typeface="Times New Roman" panose="02020603050405020304" pitchFamily="18" charset="0"/>
                    <a:cs typeface="Times New Roman" panose="02020603050405020304" pitchFamily="18" charset="0"/>
                  </a:rPr>
                  <a:t>(Image-to-Image Attribution Maps) to improve the interpretability of image-to-image diffusion models. </a:t>
                </a:r>
                <a14:m>
                  <m:oMath xmlns:m="http://schemas.openxmlformats.org/officeDocument/2006/math">
                    <m:sSup>
                      <m:sSupPr>
                        <m:ctrlPr>
                          <a:rPr lang="en-US" altLang="ko-KR" sz="4000" i="1" dirty="0">
                            <a:solidFill>
                              <a:schemeClr val="tx1"/>
                            </a:solidFill>
                            <a:latin typeface="Cambria Math" panose="02040503050406030204" pitchFamily="18" charset="0"/>
                            <a:cs typeface="Times New Roman" panose="02020603050405020304" pitchFamily="18" charset="0"/>
                          </a:rPr>
                        </m:ctrlPr>
                      </m:sSupPr>
                      <m:e>
                        <m:r>
                          <a:rPr lang="en-US" altLang="ko-KR" sz="4000" i="1" dirty="0">
                            <a:solidFill>
                              <a:schemeClr val="tx1"/>
                            </a:solidFill>
                            <a:latin typeface="Cambria Math" panose="02040503050406030204" pitchFamily="18" charset="0"/>
                            <a:cs typeface="Times New Roman" panose="02020603050405020304" pitchFamily="18" charset="0"/>
                          </a:rPr>
                          <m:t>𝐼</m:t>
                        </m:r>
                      </m:e>
                      <m:sup>
                        <m:r>
                          <a:rPr lang="en-US" altLang="ko-KR" sz="4000" i="1" dirty="0">
                            <a:solidFill>
                              <a:schemeClr val="tx1"/>
                            </a:solidFill>
                            <a:latin typeface="Cambria Math" panose="02040503050406030204" pitchFamily="18" charset="0"/>
                            <a:cs typeface="Times New Roman" panose="02020603050405020304" pitchFamily="18" charset="0"/>
                          </a:rPr>
                          <m:t>2</m:t>
                        </m:r>
                      </m:sup>
                    </m:sSup>
                    <m:r>
                      <a:rPr lang="en-US" altLang="ko-KR" sz="4000" i="1" dirty="0">
                        <a:solidFill>
                          <a:schemeClr val="tx1"/>
                        </a:solidFill>
                        <a:latin typeface="Cambria Math" panose="02040503050406030204" pitchFamily="18" charset="0"/>
                        <a:cs typeface="Times New Roman" panose="02020603050405020304" pitchFamily="18" charset="0"/>
                      </a:rPr>
                      <m:t>𝐴𝑀</m:t>
                    </m:r>
                  </m:oMath>
                </a14:m>
                <a:r>
                  <a:rPr lang="en-US" altLang="ko-KR" sz="4000" dirty="0">
                    <a:solidFill>
                      <a:schemeClr val="tx1"/>
                    </a:solidFill>
                    <a:latin typeface="Times New Roman" panose="02020603050405020304" pitchFamily="18" charset="0"/>
                    <a:cs typeface="Times New Roman" panose="02020603050405020304" pitchFamily="18" charset="0"/>
                  </a:rPr>
                  <a:t> visualizes bidirectional attributions between reference and generated images by aggregating cross-attention across time, heads, and layers. It effectively highlights key feature transfers in tasks like object detection, inpainting, and super-resolution. Extensive experiments show that </a:t>
                </a:r>
                <a14:m>
                  <m:oMath xmlns:m="http://schemas.openxmlformats.org/officeDocument/2006/math">
                    <m:sSup>
                      <m:sSupPr>
                        <m:ctrlPr>
                          <a:rPr lang="en-US" altLang="ko-KR" sz="4000" i="1" dirty="0">
                            <a:solidFill>
                              <a:schemeClr val="tx1"/>
                            </a:solidFill>
                            <a:latin typeface="Cambria Math" panose="02040503050406030204" pitchFamily="18" charset="0"/>
                            <a:cs typeface="Times New Roman" panose="02020603050405020304" pitchFamily="18" charset="0"/>
                          </a:rPr>
                        </m:ctrlPr>
                      </m:sSupPr>
                      <m:e>
                        <m:r>
                          <a:rPr lang="en-US" altLang="ko-KR" sz="4000" i="1" dirty="0">
                            <a:solidFill>
                              <a:schemeClr val="tx1"/>
                            </a:solidFill>
                            <a:latin typeface="Cambria Math" panose="02040503050406030204" pitchFamily="18" charset="0"/>
                            <a:cs typeface="Times New Roman" panose="02020603050405020304" pitchFamily="18" charset="0"/>
                          </a:rPr>
                          <m:t>𝐼</m:t>
                        </m:r>
                      </m:e>
                      <m:sup>
                        <m:r>
                          <a:rPr lang="en-US" altLang="ko-KR" sz="4000" i="1" dirty="0">
                            <a:solidFill>
                              <a:schemeClr val="tx1"/>
                            </a:solidFill>
                            <a:latin typeface="Cambria Math" panose="02040503050406030204" pitchFamily="18" charset="0"/>
                            <a:cs typeface="Times New Roman" panose="02020603050405020304" pitchFamily="18" charset="0"/>
                          </a:rPr>
                          <m:t>2</m:t>
                        </m:r>
                      </m:sup>
                    </m:sSup>
                    <m:r>
                      <a:rPr lang="en-US" altLang="ko-KR" sz="4000" i="1" dirty="0">
                        <a:solidFill>
                          <a:schemeClr val="tx1"/>
                        </a:solidFill>
                        <a:latin typeface="Cambria Math" panose="02040503050406030204" pitchFamily="18" charset="0"/>
                        <a:cs typeface="Times New Roman" panose="02020603050405020304" pitchFamily="18" charset="0"/>
                      </a:rPr>
                      <m:t>𝐴𝑀</m:t>
                    </m:r>
                  </m:oMath>
                </a14:m>
                <a:r>
                  <a:rPr lang="en-US" altLang="ko-KR" sz="4000" dirty="0">
                    <a:solidFill>
                      <a:schemeClr val="tx1"/>
                    </a:solidFill>
                    <a:latin typeface="Times New Roman" panose="02020603050405020304" pitchFamily="18" charset="0"/>
                    <a:cs typeface="Times New Roman" panose="02020603050405020304" pitchFamily="18" charset="0"/>
                  </a:rPr>
                  <a:t> aids model understanding and performance improvement.</a:t>
                </a:r>
                <a:endPar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mc:Choice>
        <mc:Fallback xmlns="">
          <p:sp>
            <p:nvSpPr>
              <p:cNvPr id="42" name="직사각형 41">
                <a:extLst>
                  <a:ext uri="{FF2B5EF4-FFF2-40B4-BE49-F238E27FC236}">
                    <a16:creationId xmlns:a16="http://schemas.microsoft.com/office/drawing/2014/main" id="{FBFB9671-B0CC-ACA4-4EBF-842DF9D2C635}"/>
                  </a:ext>
                </a:extLst>
              </p:cNvPr>
              <p:cNvSpPr>
                <a:spLocks noRot="1" noChangeAspect="1" noMove="1" noResize="1" noEditPoints="1" noAdjustHandles="1" noChangeArrowheads="1" noChangeShapeType="1" noTextEdit="1"/>
              </p:cNvSpPr>
              <p:nvPr/>
            </p:nvSpPr>
            <p:spPr>
              <a:xfrm>
                <a:off x="915608" y="8305451"/>
                <a:ext cx="30856621" cy="3531425"/>
              </a:xfrm>
              <a:prstGeom prst="rect">
                <a:avLst/>
              </a:prstGeom>
              <a:blipFill>
                <a:blip r:embed="rId4"/>
                <a:stretch>
                  <a:fillRect l="-533" r="-514"/>
                </a:stretch>
              </a:blipFill>
              <a:ln>
                <a:noFill/>
              </a:ln>
            </p:spPr>
            <p:txBody>
              <a:bodyPr/>
              <a:lstStyle/>
              <a:p>
                <a:r>
                  <a:rPr lang="ko-KR" altLang="en-US">
                    <a:noFill/>
                  </a:rPr>
                  <a:t> </a:t>
                </a:r>
              </a:p>
            </p:txBody>
          </p:sp>
        </mc:Fallback>
      </mc:AlternateContent>
      <mc:AlternateContent xmlns:mc="http://schemas.openxmlformats.org/markup-compatibility/2006" xmlns:a14="http://schemas.microsoft.com/office/drawing/2010/main">
        <mc:Choice Requires="a14">
          <p:sp>
            <p:nvSpPr>
              <p:cNvPr id="43" name="직사각형 42">
                <a:extLst>
                  <a:ext uri="{FF2B5EF4-FFF2-40B4-BE49-F238E27FC236}">
                    <a16:creationId xmlns:a16="http://schemas.microsoft.com/office/drawing/2014/main" id="{84D1C391-8EF5-BD08-4CE5-22FA0BF93163}"/>
                  </a:ext>
                </a:extLst>
              </p:cNvPr>
              <p:cNvSpPr/>
              <p:nvPr/>
            </p:nvSpPr>
            <p:spPr>
              <a:xfrm>
                <a:off x="936346" y="12530371"/>
                <a:ext cx="14996275" cy="59794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pPr algn="just" latinLnBrk="1"/>
                <a:r>
                  <a:rPr lang="en-US" altLang="ko-KR" sz="4000" dirty="0">
                    <a:solidFill>
                      <a:schemeClr val="tx1"/>
                    </a:solidFill>
                    <a:latin typeface="Times New Roman" panose="02020603050405020304" pitchFamily="18" charset="0"/>
                    <a:cs typeface="Times New Roman" panose="02020603050405020304" pitchFamily="18" charset="0"/>
                  </a:rPr>
                  <a:t>While explainability has progressed in text-to-image (T2I) models via token-based attention maps, I2I models pose unique challenges due to spatial and contextual continuity between reference and generated images. To overcome this, the authors propose </a:t>
                </a:r>
                <a14:m>
                  <m:oMath xmlns:m="http://schemas.openxmlformats.org/officeDocument/2006/math">
                    <m:sSup>
                      <m:sSupPr>
                        <m:ctrlPr>
                          <a:rPr lang="en-US" altLang="ko-KR" sz="4000" b="1" i="1" dirty="0">
                            <a:solidFill>
                              <a:schemeClr val="tx1"/>
                            </a:solidFill>
                            <a:latin typeface="Cambria Math" panose="02040503050406030204" pitchFamily="18" charset="0"/>
                            <a:cs typeface="Times New Roman" panose="02020603050405020304" pitchFamily="18" charset="0"/>
                          </a:rPr>
                        </m:ctrlPr>
                      </m:sSupPr>
                      <m:e>
                        <m:r>
                          <a:rPr lang="en-US" altLang="ko-KR" sz="4000" b="1" i="1" dirty="0">
                            <a:solidFill>
                              <a:schemeClr val="tx1"/>
                            </a:solidFill>
                            <a:latin typeface="Cambria Math" panose="02040503050406030204" pitchFamily="18" charset="0"/>
                            <a:cs typeface="Times New Roman" panose="02020603050405020304" pitchFamily="18" charset="0"/>
                          </a:rPr>
                          <m:t>𝑰</m:t>
                        </m:r>
                      </m:e>
                      <m:sup>
                        <m:r>
                          <a:rPr lang="en-US" altLang="ko-KR" sz="4000" b="1" i="1" dirty="0">
                            <a:solidFill>
                              <a:schemeClr val="tx1"/>
                            </a:solidFill>
                            <a:latin typeface="Cambria Math" panose="02040503050406030204" pitchFamily="18" charset="0"/>
                            <a:cs typeface="Times New Roman" panose="02020603050405020304" pitchFamily="18" charset="0"/>
                          </a:rPr>
                          <m:t>𝟐</m:t>
                        </m:r>
                      </m:sup>
                    </m:sSup>
                    <m:r>
                      <a:rPr lang="en-US" altLang="ko-KR" sz="4000" b="1" i="1" dirty="0">
                        <a:solidFill>
                          <a:schemeClr val="tx1"/>
                        </a:solidFill>
                        <a:latin typeface="Cambria Math" panose="02040503050406030204" pitchFamily="18" charset="0"/>
                        <a:cs typeface="Times New Roman" panose="02020603050405020304" pitchFamily="18" charset="0"/>
                      </a:rPr>
                      <m:t>𝑨𝑴</m:t>
                    </m:r>
                  </m:oMath>
                </a14:m>
                <a:r>
                  <a:rPr lang="en-US" altLang="ko-KR" sz="4000" dirty="0">
                    <a:solidFill>
                      <a:schemeClr val="tx1"/>
                    </a:solidFill>
                    <a:latin typeface="Times New Roman" panose="02020603050405020304" pitchFamily="18" charset="0"/>
                    <a:cs typeface="Times New Roman" panose="02020603050405020304" pitchFamily="18" charset="0"/>
                  </a:rPr>
                  <a:t> (Image-to-Image Attribution Maps), a method that visualizes bidirectional attributions: </a:t>
                </a:r>
                <a:br>
                  <a:rPr lang="en-US" altLang="ko-KR" sz="4000" dirty="0">
                    <a:solidFill>
                      <a:schemeClr val="tx1"/>
                    </a:solidFill>
                    <a:latin typeface="Times New Roman" panose="02020603050405020304" pitchFamily="18" charset="0"/>
                    <a:cs typeface="Times New Roman" panose="02020603050405020304" pitchFamily="18" charset="0"/>
                  </a:rPr>
                </a:br>
                <a:r>
                  <a:rPr lang="en-US" altLang="ko-KR" sz="4000" dirty="0">
                    <a:solidFill>
                      <a:schemeClr val="tx1"/>
                    </a:solidFill>
                    <a:latin typeface="Times New Roman" panose="02020603050405020304" pitchFamily="18" charset="0"/>
                    <a:cs typeface="Times New Roman" panose="02020603050405020304" pitchFamily="18" charset="0"/>
                  </a:rPr>
                  <a:t>(1) how the reference image influences the generated image (Q1), and (2) how the generated image relates back to the reference (Q2). </a:t>
                </a:r>
                <a14:m>
                  <m:oMath xmlns:m="http://schemas.openxmlformats.org/officeDocument/2006/math">
                    <m:sSup>
                      <m:sSupPr>
                        <m:ctrlPr>
                          <a:rPr lang="en-US" altLang="ko-KR" sz="4000" i="1" dirty="0">
                            <a:solidFill>
                              <a:schemeClr val="tx1"/>
                            </a:solidFill>
                            <a:latin typeface="Cambria Math" panose="02040503050406030204" pitchFamily="18" charset="0"/>
                            <a:cs typeface="Times New Roman" panose="02020603050405020304" pitchFamily="18" charset="0"/>
                          </a:rPr>
                        </m:ctrlPr>
                      </m:sSupPr>
                      <m:e>
                        <m:r>
                          <a:rPr lang="en-US" altLang="ko-KR" sz="4000" i="1" dirty="0">
                            <a:solidFill>
                              <a:schemeClr val="tx1"/>
                            </a:solidFill>
                            <a:latin typeface="Cambria Math" panose="02040503050406030204" pitchFamily="18" charset="0"/>
                            <a:cs typeface="Times New Roman" panose="02020603050405020304" pitchFamily="18" charset="0"/>
                          </a:rPr>
                          <m:t>𝐼</m:t>
                        </m:r>
                      </m:e>
                      <m:sup>
                        <m:r>
                          <a:rPr lang="en-US" altLang="ko-KR" sz="4000" i="1" dirty="0">
                            <a:solidFill>
                              <a:schemeClr val="tx1"/>
                            </a:solidFill>
                            <a:latin typeface="Cambria Math" panose="02040503050406030204" pitchFamily="18" charset="0"/>
                            <a:cs typeface="Times New Roman" panose="02020603050405020304" pitchFamily="18" charset="0"/>
                          </a:rPr>
                          <m:t>2</m:t>
                        </m:r>
                      </m:sup>
                    </m:sSup>
                    <m:r>
                      <a:rPr lang="en-US" altLang="ko-KR" sz="4000" i="1" dirty="0">
                        <a:solidFill>
                          <a:schemeClr val="tx1"/>
                        </a:solidFill>
                        <a:latin typeface="Cambria Math" panose="02040503050406030204" pitchFamily="18" charset="0"/>
                        <a:cs typeface="Times New Roman" panose="02020603050405020304" pitchFamily="18" charset="0"/>
                      </a:rPr>
                      <m:t>𝐴𝑀</m:t>
                    </m:r>
                  </m:oMath>
                </a14:m>
                <a:r>
                  <a:rPr lang="en-US" altLang="ko-KR" sz="4000" dirty="0">
                    <a:solidFill>
                      <a:schemeClr val="tx1"/>
                    </a:solidFill>
                    <a:latin typeface="Times New Roman" panose="02020603050405020304" pitchFamily="18" charset="0"/>
                    <a:cs typeface="Times New Roman" panose="02020603050405020304" pitchFamily="18" charset="0"/>
                  </a:rPr>
                  <a:t> aggregates cross-attention over time steps, heads, and layers to provide detailed insights into information flow. </a:t>
                </a:r>
                <a:endPar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mc:Choice>
        <mc:Fallback xmlns="">
          <p:sp>
            <p:nvSpPr>
              <p:cNvPr id="43" name="직사각형 42">
                <a:extLst>
                  <a:ext uri="{FF2B5EF4-FFF2-40B4-BE49-F238E27FC236}">
                    <a16:creationId xmlns:a16="http://schemas.microsoft.com/office/drawing/2014/main" id="{84D1C391-8EF5-BD08-4CE5-22FA0BF93163}"/>
                  </a:ext>
                </a:extLst>
              </p:cNvPr>
              <p:cNvSpPr>
                <a:spLocks noRot="1" noChangeAspect="1" noMove="1" noResize="1" noEditPoints="1" noAdjustHandles="1" noChangeArrowheads="1" noChangeShapeType="1" noTextEdit="1"/>
              </p:cNvSpPr>
              <p:nvPr/>
            </p:nvSpPr>
            <p:spPr>
              <a:xfrm>
                <a:off x="936346" y="12530371"/>
                <a:ext cx="14996275" cy="5979409"/>
              </a:xfrm>
              <a:prstGeom prst="rect">
                <a:avLst/>
              </a:prstGeom>
              <a:blipFill>
                <a:blip r:embed="rId5"/>
                <a:stretch>
                  <a:fillRect l="-1098" t="-204" r="-1098"/>
                </a:stretch>
              </a:blipFill>
              <a:ln>
                <a:noFill/>
              </a:ln>
            </p:spPr>
            <p:txBody>
              <a:bodyPr/>
              <a:lstStyle/>
              <a:p>
                <a:r>
                  <a:rPr lang="ko-KR" altLang="en-US">
                    <a:noFill/>
                  </a:rPr>
                  <a:t> </a:t>
                </a:r>
              </a:p>
            </p:txBody>
          </p:sp>
        </mc:Fallback>
      </mc:AlternateContent>
      <p:grpSp>
        <p:nvGrpSpPr>
          <p:cNvPr id="44" name="그룹 43">
            <a:extLst>
              <a:ext uri="{FF2B5EF4-FFF2-40B4-BE49-F238E27FC236}">
                <a16:creationId xmlns:a16="http://schemas.microsoft.com/office/drawing/2014/main" id="{2CB689A8-321E-01A6-D8EC-902665AD955B}"/>
              </a:ext>
            </a:extLst>
          </p:cNvPr>
          <p:cNvGrpSpPr/>
          <p:nvPr/>
        </p:nvGrpSpPr>
        <p:grpSpPr>
          <a:xfrm>
            <a:off x="627055" y="11340953"/>
            <a:ext cx="15284829" cy="1111524"/>
            <a:chOff x="2447994" y="12604238"/>
            <a:chExt cx="26462117" cy="1924344"/>
          </a:xfrm>
        </p:grpSpPr>
        <p:sp>
          <p:nvSpPr>
            <p:cNvPr id="45" name="직사각형 44">
              <a:extLst>
                <a:ext uri="{FF2B5EF4-FFF2-40B4-BE49-F238E27FC236}">
                  <a16:creationId xmlns:a16="http://schemas.microsoft.com/office/drawing/2014/main" id="{B75A953A-6EAF-A852-73D8-3EB3BFCD6959}"/>
                </a:ext>
              </a:extLst>
            </p:cNvPr>
            <p:cNvSpPr/>
            <p:nvPr/>
          </p:nvSpPr>
          <p:spPr>
            <a:xfrm>
              <a:off x="3126658" y="12604238"/>
              <a:ext cx="25783453"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914400" lvl="2" algn="l" defTabSz="457200" rtl="0" eaLnBrk="1" latinLnBrk="0" hangingPunct="1"/>
              <a:r>
                <a:rPr lang="en-US" altLang="ko-KR" sz="4400" b="1" kern="1200"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Introduction</a:t>
              </a:r>
            </a:p>
          </p:txBody>
        </p:sp>
        <p:sp>
          <p:nvSpPr>
            <p:cNvPr id="46" name="직사각형 45">
              <a:extLst>
                <a:ext uri="{FF2B5EF4-FFF2-40B4-BE49-F238E27FC236}">
                  <a16:creationId xmlns:a16="http://schemas.microsoft.com/office/drawing/2014/main" id="{A2B7D63D-8392-82D1-4D34-2B4B42B73A59}"/>
                </a:ext>
              </a:extLst>
            </p:cNvPr>
            <p:cNvSpPr/>
            <p:nvPr/>
          </p:nvSpPr>
          <p:spPr>
            <a:xfrm rot="2700000">
              <a:off x="2447994" y="12886052"/>
              <a:ext cx="1360716" cy="1360716"/>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0" name="그룹 49">
            <a:extLst>
              <a:ext uri="{FF2B5EF4-FFF2-40B4-BE49-F238E27FC236}">
                <a16:creationId xmlns:a16="http://schemas.microsoft.com/office/drawing/2014/main" id="{09CE02EB-9753-05BA-9FEC-F7E15BEC5BCB}"/>
              </a:ext>
            </a:extLst>
          </p:cNvPr>
          <p:cNvGrpSpPr/>
          <p:nvPr/>
        </p:nvGrpSpPr>
        <p:grpSpPr>
          <a:xfrm>
            <a:off x="627054" y="18509780"/>
            <a:ext cx="15284830" cy="1111524"/>
            <a:chOff x="2447993" y="9452226"/>
            <a:chExt cx="26462118" cy="1924344"/>
          </a:xfrm>
        </p:grpSpPr>
        <p:sp>
          <p:nvSpPr>
            <p:cNvPr id="51" name="직사각형 50">
              <a:extLst>
                <a:ext uri="{FF2B5EF4-FFF2-40B4-BE49-F238E27FC236}">
                  <a16:creationId xmlns:a16="http://schemas.microsoft.com/office/drawing/2014/main" id="{55676598-EFC8-92A0-7DBC-9ECAC59E617D}"/>
                </a:ext>
              </a:extLst>
            </p:cNvPr>
            <p:cNvSpPr/>
            <p:nvPr/>
          </p:nvSpPr>
          <p:spPr>
            <a:xfrm>
              <a:off x="3126658" y="9452226"/>
              <a:ext cx="25783453"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914400" lvl="2" algn="l" defTabSz="457200" rtl="0" eaLnBrk="1" latinLnBrk="0" hangingPunct="1"/>
              <a:r>
                <a:rPr lang="en-US" altLang="ko-KR" sz="4400" b="1" kern="1200"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Methods &amp; Materials</a:t>
              </a:r>
            </a:p>
          </p:txBody>
        </p:sp>
        <p:sp>
          <p:nvSpPr>
            <p:cNvPr id="52" name="직사각형 51">
              <a:extLst>
                <a:ext uri="{FF2B5EF4-FFF2-40B4-BE49-F238E27FC236}">
                  <a16:creationId xmlns:a16="http://schemas.microsoft.com/office/drawing/2014/main" id="{D3889B30-174D-51DC-030A-052BF9CC7C4E}"/>
                </a:ext>
              </a:extLst>
            </p:cNvPr>
            <p:cNvSpPr/>
            <p:nvPr/>
          </p:nvSpPr>
          <p:spPr>
            <a:xfrm rot="2700000">
              <a:off x="2447994" y="9734041"/>
              <a:ext cx="1360716" cy="1360717"/>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mc:AlternateContent xmlns:mc="http://schemas.openxmlformats.org/markup-compatibility/2006" xmlns:a14="http://schemas.microsoft.com/office/drawing/2010/main">
        <mc:Choice Requires="a14">
          <p:sp>
            <p:nvSpPr>
              <p:cNvPr id="53" name="직사각형 52">
                <a:extLst>
                  <a:ext uri="{FF2B5EF4-FFF2-40B4-BE49-F238E27FC236}">
                    <a16:creationId xmlns:a16="http://schemas.microsoft.com/office/drawing/2014/main" id="{CEA787B0-3398-6E3E-2DD8-132F439486FB}"/>
                  </a:ext>
                </a:extLst>
              </p:cNvPr>
              <p:cNvSpPr/>
              <p:nvPr/>
            </p:nvSpPr>
            <p:spPr>
              <a:xfrm>
                <a:off x="16775955" y="34716616"/>
                <a:ext cx="14996275" cy="353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pPr algn="just" latinLnBrk="1"/>
                <a:r>
                  <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We propose </a:t>
                </a:r>
                <a14:m>
                  <m:oMath xmlns:m="http://schemas.openxmlformats.org/officeDocument/2006/math">
                    <m:sSup>
                      <m:sSupPr>
                        <m:ctrlPr>
                          <a:rPr lang="en-US" altLang="ko-KR" sz="4000" i="1" dirty="0" smtClean="0">
                            <a:solidFill>
                              <a:schemeClr val="tx1"/>
                            </a:solidFill>
                            <a:latin typeface="Cambria Math" panose="02040503050406030204" pitchFamily="18" charset="0"/>
                            <a:cs typeface="Times New Roman" panose="02020603050405020304" pitchFamily="18" charset="0"/>
                          </a:rPr>
                        </m:ctrlPr>
                      </m:sSupPr>
                      <m:e>
                        <m:r>
                          <a:rPr lang="en-US" altLang="ko-KR" sz="4000" i="1" dirty="0">
                            <a:solidFill>
                              <a:schemeClr val="tx1"/>
                            </a:solidFill>
                            <a:latin typeface="Cambria Math" panose="02040503050406030204" pitchFamily="18" charset="0"/>
                            <a:cs typeface="Times New Roman" panose="02020603050405020304" pitchFamily="18" charset="0"/>
                          </a:rPr>
                          <m:t>𝐼</m:t>
                        </m:r>
                      </m:e>
                      <m:sup>
                        <m:r>
                          <a:rPr lang="en-US" altLang="ko-KR" sz="4000" i="1" dirty="0">
                            <a:solidFill>
                              <a:schemeClr val="tx1"/>
                            </a:solidFill>
                            <a:latin typeface="Cambria Math" panose="02040503050406030204" pitchFamily="18" charset="0"/>
                            <a:cs typeface="Times New Roman" panose="02020603050405020304" pitchFamily="18" charset="0"/>
                          </a:rPr>
                          <m:t>2</m:t>
                        </m:r>
                      </m:sup>
                    </m:sSup>
                    <m:r>
                      <a:rPr lang="en-US" altLang="ko-KR" sz="4000" i="1" dirty="0" smtClean="0">
                        <a:solidFill>
                          <a:schemeClr val="tx1"/>
                        </a:solidFill>
                        <a:latin typeface="Cambria Math" panose="02040503050406030204" pitchFamily="18" charset="0"/>
                        <a:cs typeface="Times New Roman" panose="02020603050405020304" pitchFamily="18" charset="0"/>
                      </a:rPr>
                      <m:t>𝐴𝑀</m:t>
                    </m:r>
                  </m:oMath>
                </a14:m>
                <a:r>
                  <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a method for bi-directional analysis of image-to-image models by aggregating cross-attention maps across time, heads, and layers. It generates two attribution maps that reveal how visual information is transferred between reference and generated images. Experiments on various tasks show that </a:t>
                </a:r>
                <a14:m>
                  <m:oMath xmlns:m="http://schemas.openxmlformats.org/officeDocument/2006/math">
                    <m:sSup>
                      <m:sSupPr>
                        <m:ctrlPr>
                          <a:rPr lang="en-US" altLang="ko-KR" sz="4000" i="1" dirty="0">
                            <a:solidFill>
                              <a:schemeClr val="tx1"/>
                            </a:solidFill>
                            <a:latin typeface="Cambria Math" panose="02040503050406030204" pitchFamily="18" charset="0"/>
                            <a:cs typeface="Times New Roman" panose="02020603050405020304" pitchFamily="18" charset="0"/>
                          </a:rPr>
                        </m:ctrlPr>
                      </m:sSupPr>
                      <m:e>
                        <m:r>
                          <a:rPr lang="en-US" altLang="ko-KR" sz="4000" i="1" dirty="0">
                            <a:solidFill>
                              <a:schemeClr val="tx1"/>
                            </a:solidFill>
                            <a:latin typeface="Cambria Math" panose="02040503050406030204" pitchFamily="18" charset="0"/>
                            <a:cs typeface="Times New Roman" panose="02020603050405020304" pitchFamily="18" charset="0"/>
                          </a:rPr>
                          <m:t>𝐼</m:t>
                        </m:r>
                      </m:e>
                      <m:sup>
                        <m:r>
                          <a:rPr lang="en-US" altLang="ko-KR" sz="4000" i="1" dirty="0">
                            <a:solidFill>
                              <a:schemeClr val="tx1"/>
                            </a:solidFill>
                            <a:latin typeface="Cambria Math" panose="02040503050406030204" pitchFamily="18" charset="0"/>
                            <a:cs typeface="Times New Roman" panose="02020603050405020304" pitchFamily="18" charset="0"/>
                          </a:rPr>
                          <m:t>2</m:t>
                        </m:r>
                      </m:sup>
                    </m:sSup>
                    <m:r>
                      <a:rPr lang="en-US" altLang="ko-KR" sz="4000" i="1" dirty="0">
                        <a:solidFill>
                          <a:schemeClr val="tx1"/>
                        </a:solidFill>
                        <a:latin typeface="Cambria Math" panose="02040503050406030204" pitchFamily="18" charset="0"/>
                        <a:cs typeface="Times New Roman" panose="02020603050405020304" pitchFamily="18" charset="0"/>
                      </a:rPr>
                      <m:t>𝐴𝑀</m:t>
                    </m:r>
                  </m:oMath>
                </a14:m>
                <a:r>
                  <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 enhances interpretability, aids debugging, and holds potential for broader applications.</a:t>
                </a:r>
              </a:p>
            </p:txBody>
          </p:sp>
        </mc:Choice>
        <mc:Fallback xmlns="">
          <p:sp>
            <p:nvSpPr>
              <p:cNvPr id="53" name="직사각형 52">
                <a:extLst>
                  <a:ext uri="{FF2B5EF4-FFF2-40B4-BE49-F238E27FC236}">
                    <a16:creationId xmlns:a16="http://schemas.microsoft.com/office/drawing/2014/main" id="{CEA787B0-3398-6E3E-2DD8-132F439486FB}"/>
                  </a:ext>
                </a:extLst>
              </p:cNvPr>
              <p:cNvSpPr>
                <a:spLocks noRot="1" noChangeAspect="1" noMove="1" noResize="1" noEditPoints="1" noAdjustHandles="1" noChangeArrowheads="1" noChangeShapeType="1" noTextEdit="1"/>
              </p:cNvSpPr>
              <p:nvPr/>
            </p:nvSpPr>
            <p:spPr>
              <a:xfrm>
                <a:off x="16775955" y="34716616"/>
                <a:ext cx="14996275" cy="3531425"/>
              </a:xfrm>
              <a:prstGeom prst="rect">
                <a:avLst/>
              </a:prstGeom>
              <a:blipFill>
                <a:blip r:embed="rId6"/>
                <a:stretch>
                  <a:fillRect l="-1098" t="-173" r="-1098" b="-16408"/>
                </a:stretch>
              </a:blipFill>
              <a:ln>
                <a:noFill/>
              </a:ln>
            </p:spPr>
            <p:txBody>
              <a:bodyPr/>
              <a:lstStyle/>
              <a:p>
                <a:r>
                  <a:rPr lang="ko-KR" altLang="en-US">
                    <a:noFill/>
                  </a:rPr>
                  <a:t> </a:t>
                </a:r>
              </a:p>
            </p:txBody>
          </p:sp>
        </mc:Fallback>
      </mc:AlternateContent>
      <p:grpSp>
        <p:nvGrpSpPr>
          <p:cNvPr id="54" name="그룹 53">
            <a:extLst>
              <a:ext uri="{FF2B5EF4-FFF2-40B4-BE49-F238E27FC236}">
                <a16:creationId xmlns:a16="http://schemas.microsoft.com/office/drawing/2014/main" id="{AFF4029C-5D98-1892-AB5D-5E5C6FAFF8B2}"/>
              </a:ext>
            </a:extLst>
          </p:cNvPr>
          <p:cNvGrpSpPr/>
          <p:nvPr/>
        </p:nvGrpSpPr>
        <p:grpSpPr>
          <a:xfrm>
            <a:off x="16487402" y="33369296"/>
            <a:ext cx="15284829" cy="1111524"/>
            <a:chOff x="2447994" y="12604238"/>
            <a:chExt cx="26462117" cy="1924344"/>
          </a:xfrm>
        </p:grpSpPr>
        <p:sp>
          <p:nvSpPr>
            <p:cNvPr id="55" name="직사각형 54">
              <a:extLst>
                <a:ext uri="{FF2B5EF4-FFF2-40B4-BE49-F238E27FC236}">
                  <a16:creationId xmlns:a16="http://schemas.microsoft.com/office/drawing/2014/main" id="{B9E2F2AF-4BC2-5CEB-BE7E-C0E39B4CD292}"/>
                </a:ext>
              </a:extLst>
            </p:cNvPr>
            <p:cNvSpPr/>
            <p:nvPr/>
          </p:nvSpPr>
          <p:spPr>
            <a:xfrm>
              <a:off x="3126658" y="12604238"/>
              <a:ext cx="25783453"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914400" lvl="2" algn="l" defTabSz="457200" rtl="0" eaLnBrk="1" latinLnBrk="0" hangingPunct="1"/>
              <a:r>
                <a:rPr lang="en-US" altLang="ko-KR" sz="4400" b="1" kern="1200"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Conclusions</a:t>
              </a:r>
            </a:p>
          </p:txBody>
        </p:sp>
        <p:sp>
          <p:nvSpPr>
            <p:cNvPr id="56" name="직사각형 55">
              <a:extLst>
                <a:ext uri="{FF2B5EF4-FFF2-40B4-BE49-F238E27FC236}">
                  <a16:creationId xmlns:a16="http://schemas.microsoft.com/office/drawing/2014/main" id="{B7E836D5-A2E7-867A-C149-D8B32FD1C9C0}"/>
                </a:ext>
              </a:extLst>
            </p:cNvPr>
            <p:cNvSpPr/>
            <p:nvPr/>
          </p:nvSpPr>
          <p:spPr>
            <a:xfrm rot="2700000">
              <a:off x="2447994" y="12886052"/>
              <a:ext cx="1360716" cy="1360716"/>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57" name="직사각형 56">
            <a:extLst>
              <a:ext uri="{FF2B5EF4-FFF2-40B4-BE49-F238E27FC236}">
                <a16:creationId xmlns:a16="http://schemas.microsoft.com/office/drawing/2014/main" id="{DF79DAE8-7AF3-5C3E-9FFC-1BD5085A9745}"/>
              </a:ext>
            </a:extLst>
          </p:cNvPr>
          <p:cNvSpPr/>
          <p:nvPr/>
        </p:nvSpPr>
        <p:spPr>
          <a:xfrm>
            <a:off x="16775955" y="40230168"/>
            <a:ext cx="14996275" cy="387335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pPr algn="just" latinLnBrk="1"/>
            <a:r>
              <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rPr>
              <a:t>[1] </a:t>
            </a:r>
            <a:r>
              <a:rPr lang="en-US" altLang="ko-KR" sz="4000" dirty="0">
                <a:solidFill>
                  <a:schemeClr val="tx1"/>
                </a:solidFill>
                <a:latin typeface="Times New Roman" panose="02020603050405020304" pitchFamily="18" charset="0"/>
                <a:cs typeface="Times New Roman" panose="02020603050405020304" pitchFamily="18" charset="0"/>
              </a:rPr>
              <a:t>Tang, Raphael, et al. "What the </a:t>
            </a:r>
            <a:r>
              <a:rPr lang="en-US" altLang="ko-KR" sz="4000" dirty="0" err="1">
                <a:solidFill>
                  <a:schemeClr val="tx1"/>
                </a:solidFill>
                <a:latin typeface="Times New Roman" panose="02020603050405020304" pitchFamily="18" charset="0"/>
                <a:cs typeface="Times New Roman" panose="02020603050405020304" pitchFamily="18" charset="0"/>
              </a:rPr>
              <a:t>daam</a:t>
            </a:r>
            <a:r>
              <a:rPr lang="en-US" altLang="ko-KR" sz="4000" dirty="0">
                <a:solidFill>
                  <a:schemeClr val="tx1"/>
                </a:solidFill>
                <a:latin typeface="Times New Roman" panose="02020603050405020304" pitchFamily="18" charset="0"/>
                <a:cs typeface="Times New Roman" panose="02020603050405020304" pitchFamily="18" charset="0"/>
              </a:rPr>
              <a:t>: Interpreting stable diffusion using cross attention." </a:t>
            </a:r>
            <a:r>
              <a:rPr lang="en-US" altLang="ko-KR" sz="4000" i="1" dirty="0" err="1">
                <a:solidFill>
                  <a:schemeClr val="tx1"/>
                </a:solidFill>
                <a:latin typeface="Times New Roman" panose="02020603050405020304" pitchFamily="18" charset="0"/>
                <a:cs typeface="Times New Roman" panose="02020603050405020304" pitchFamily="18" charset="0"/>
              </a:rPr>
              <a:t>arXiv</a:t>
            </a:r>
            <a:r>
              <a:rPr lang="en-US" altLang="ko-KR" sz="4000" i="1" dirty="0">
                <a:solidFill>
                  <a:schemeClr val="tx1"/>
                </a:solidFill>
                <a:latin typeface="Times New Roman" panose="02020603050405020304" pitchFamily="18" charset="0"/>
                <a:cs typeface="Times New Roman" panose="02020603050405020304" pitchFamily="18" charset="0"/>
              </a:rPr>
              <a:t> preprint arXiv:2210.04885</a:t>
            </a:r>
            <a:r>
              <a:rPr lang="en-US" altLang="ko-KR" sz="4000" dirty="0">
                <a:solidFill>
                  <a:schemeClr val="tx1"/>
                </a:solidFill>
                <a:latin typeface="Times New Roman" panose="02020603050405020304" pitchFamily="18" charset="0"/>
                <a:cs typeface="Times New Roman" panose="02020603050405020304" pitchFamily="18" charset="0"/>
              </a:rPr>
              <a:t> (2022).</a:t>
            </a:r>
            <a:endPar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grpSp>
        <p:nvGrpSpPr>
          <p:cNvPr id="58" name="그룹 57">
            <a:extLst>
              <a:ext uri="{FF2B5EF4-FFF2-40B4-BE49-F238E27FC236}">
                <a16:creationId xmlns:a16="http://schemas.microsoft.com/office/drawing/2014/main" id="{9C05365D-4F7A-B070-566C-5403CAD96317}"/>
              </a:ext>
            </a:extLst>
          </p:cNvPr>
          <p:cNvGrpSpPr/>
          <p:nvPr/>
        </p:nvGrpSpPr>
        <p:grpSpPr>
          <a:xfrm>
            <a:off x="16487402" y="38882848"/>
            <a:ext cx="15284829" cy="1111524"/>
            <a:chOff x="2447994" y="12604238"/>
            <a:chExt cx="26462117" cy="1924344"/>
          </a:xfrm>
        </p:grpSpPr>
        <p:sp>
          <p:nvSpPr>
            <p:cNvPr id="59" name="직사각형 58">
              <a:extLst>
                <a:ext uri="{FF2B5EF4-FFF2-40B4-BE49-F238E27FC236}">
                  <a16:creationId xmlns:a16="http://schemas.microsoft.com/office/drawing/2014/main" id="{4BEBDD85-3FBB-3862-BEB8-1AC129EFEBFA}"/>
                </a:ext>
              </a:extLst>
            </p:cNvPr>
            <p:cNvSpPr/>
            <p:nvPr/>
          </p:nvSpPr>
          <p:spPr>
            <a:xfrm>
              <a:off x="3126658" y="12604238"/>
              <a:ext cx="25783453"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914400" lvl="2" algn="l" defTabSz="457200" rtl="0" eaLnBrk="1" latinLnBrk="0" hangingPunct="1"/>
              <a:r>
                <a:rPr lang="en-US" altLang="ko-KR" sz="4400" b="1" kern="1200"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References</a:t>
              </a:r>
            </a:p>
          </p:txBody>
        </p:sp>
        <p:sp>
          <p:nvSpPr>
            <p:cNvPr id="60" name="직사각형 59">
              <a:extLst>
                <a:ext uri="{FF2B5EF4-FFF2-40B4-BE49-F238E27FC236}">
                  <a16:creationId xmlns:a16="http://schemas.microsoft.com/office/drawing/2014/main" id="{12C84781-BB73-0888-9910-5D098DF578D4}"/>
                </a:ext>
              </a:extLst>
            </p:cNvPr>
            <p:cNvSpPr/>
            <p:nvPr/>
          </p:nvSpPr>
          <p:spPr>
            <a:xfrm rot="2700000">
              <a:off x="2447994" y="12886052"/>
              <a:ext cx="1360716" cy="1360716"/>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그룹 46">
            <a:extLst>
              <a:ext uri="{FF2B5EF4-FFF2-40B4-BE49-F238E27FC236}">
                <a16:creationId xmlns:a16="http://schemas.microsoft.com/office/drawing/2014/main" id="{8F754541-E95D-EC1D-16EA-7852F025C682}"/>
              </a:ext>
            </a:extLst>
          </p:cNvPr>
          <p:cNvGrpSpPr/>
          <p:nvPr/>
        </p:nvGrpSpPr>
        <p:grpSpPr>
          <a:xfrm>
            <a:off x="16487402" y="11283585"/>
            <a:ext cx="15284829" cy="1111524"/>
            <a:chOff x="2447994" y="12604238"/>
            <a:chExt cx="26462117" cy="1924344"/>
          </a:xfrm>
        </p:grpSpPr>
        <p:sp>
          <p:nvSpPr>
            <p:cNvPr id="48" name="직사각형 47">
              <a:extLst>
                <a:ext uri="{FF2B5EF4-FFF2-40B4-BE49-F238E27FC236}">
                  <a16:creationId xmlns:a16="http://schemas.microsoft.com/office/drawing/2014/main" id="{A2FE6A15-35FE-B88B-1916-F69A77015F01}"/>
                </a:ext>
              </a:extLst>
            </p:cNvPr>
            <p:cNvSpPr/>
            <p:nvPr/>
          </p:nvSpPr>
          <p:spPr>
            <a:xfrm>
              <a:off x="3126658" y="12604238"/>
              <a:ext cx="25783453"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914400" lvl="2" algn="l" defTabSz="457200" rtl="0" eaLnBrk="1" latinLnBrk="0" hangingPunct="1"/>
              <a:r>
                <a:rPr lang="en-US" altLang="ko-KR" sz="4400" b="1" kern="1200"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Results</a:t>
              </a:r>
            </a:p>
          </p:txBody>
        </p:sp>
        <p:sp>
          <p:nvSpPr>
            <p:cNvPr id="49" name="직사각형 48">
              <a:extLst>
                <a:ext uri="{FF2B5EF4-FFF2-40B4-BE49-F238E27FC236}">
                  <a16:creationId xmlns:a16="http://schemas.microsoft.com/office/drawing/2014/main" id="{2E21C601-A6C6-CD1C-08C9-316D29D353AA}"/>
                </a:ext>
              </a:extLst>
            </p:cNvPr>
            <p:cNvSpPr/>
            <p:nvPr/>
          </p:nvSpPr>
          <p:spPr>
            <a:xfrm rot="2700000">
              <a:off x="2447994" y="12886052"/>
              <a:ext cx="1360716" cy="1360716"/>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0" name="그룹 99">
            <a:extLst>
              <a:ext uri="{FF2B5EF4-FFF2-40B4-BE49-F238E27FC236}">
                <a16:creationId xmlns:a16="http://schemas.microsoft.com/office/drawing/2014/main" id="{022FA55D-573F-C8AC-A303-19012EB5667D}"/>
              </a:ext>
            </a:extLst>
          </p:cNvPr>
          <p:cNvGrpSpPr/>
          <p:nvPr/>
        </p:nvGrpSpPr>
        <p:grpSpPr>
          <a:xfrm>
            <a:off x="627056" y="7047094"/>
            <a:ext cx="31145176" cy="1111524"/>
            <a:chOff x="2447994" y="12604238"/>
            <a:chExt cx="53920609" cy="1924344"/>
          </a:xfrm>
        </p:grpSpPr>
        <p:sp>
          <p:nvSpPr>
            <p:cNvPr id="101" name="직사각형 100">
              <a:extLst>
                <a:ext uri="{FF2B5EF4-FFF2-40B4-BE49-F238E27FC236}">
                  <a16:creationId xmlns:a16="http://schemas.microsoft.com/office/drawing/2014/main" id="{D1488537-2B93-D675-23FB-68DD1411B58C}"/>
                </a:ext>
              </a:extLst>
            </p:cNvPr>
            <p:cNvSpPr/>
            <p:nvPr/>
          </p:nvSpPr>
          <p:spPr>
            <a:xfrm>
              <a:off x="3126658" y="12604238"/>
              <a:ext cx="53241945" cy="1924344"/>
            </a:xfrm>
            <a:prstGeom prst="rect">
              <a:avLst/>
            </a:prstGeom>
            <a:solidFill>
              <a:srgbClr val="79C7C5">
                <a:alpha val="3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2"/>
              <a:r>
                <a:rPr lang="en-US" altLang="ko-KR" sz="4400" b="1" dirty="0">
                  <a:solidFill>
                    <a:schemeClr val="accent5">
                      <a:lumMod val="50000"/>
                    </a:schemeClr>
                  </a:solidFill>
                  <a:latin typeface="Times New Roman" panose="02020603050405020304" pitchFamily="18" charset="0"/>
                  <a:ea typeface="Tahoma" panose="020B0604030504040204" pitchFamily="34" charset="0"/>
                  <a:cs typeface="Times New Roman" panose="02020603050405020304" pitchFamily="18" charset="0"/>
                </a:rPr>
                <a:t>Abstract </a:t>
              </a:r>
            </a:p>
          </p:txBody>
        </p:sp>
        <p:sp>
          <p:nvSpPr>
            <p:cNvPr id="102" name="직사각형 101">
              <a:extLst>
                <a:ext uri="{FF2B5EF4-FFF2-40B4-BE49-F238E27FC236}">
                  <a16:creationId xmlns:a16="http://schemas.microsoft.com/office/drawing/2014/main" id="{A5A4F5F6-5746-5449-9D4E-81A5F603DD88}"/>
                </a:ext>
              </a:extLst>
            </p:cNvPr>
            <p:cNvSpPr/>
            <p:nvPr/>
          </p:nvSpPr>
          <p:spPr>
            <a:xfrm rot="2700000">
              <a:off x="2447994" y="12886052"/>
              <a:ext cx="1360716" cy="1360716"/>
            </a:xfrm>
            <a:prstGeom prst="rect">
              <a:avLst/>
            </a:prstGeom>
            <a:solidFill>
              <a:srgbClr val="79C7C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14" name="그림 13">
            <a:extLst>
              <a:ext uri="{FF2B5EF4-FFF2-40B4-BE49-F238E27FC236}">
                <a16:creationId xmlns:a16="http://schemas.microsoft.com/office/drawing/2014/main" id="{A8CEBE18-625A-DFBA-50C5-C19660E2D8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539920" y="12650165"/>
            <a:ext cx="15571796" cy="4364573"/>
          </a:xfrm>
          <a:prstGeom prst="rect">
            <a:avLst/>
          </a:prstGeom>
        </p:spPr>
      </p:pic>
      <p:pic>
        <p:nvPicPr>
          <p:cNvPr id="16" name="그림 15">
            <a:extLst>
              <a:ext uri="{FF2B5EF4-FFF2-40B4-BE49-F238E27FC236}">
                <a16:creationId xmlns:a16="http://schemas.microsoft.com/office/drawing/2014/main" id="{7F6BD60F-CC81-1CC3-F71A-8B1659671D11}"/>
              </a:ext>
            </a:extLst>
          </p:cNvPr>
          <p:cNvPicPr>
            <a:picLocks noChangeAspect="1"/>
          </p:cNvPicPr>
          <p:nvPr/>
        </p:nvPicPr>
        <p:blipFill>
          <a:blip r:embed="rId8">
            <a:extLst>
              <a:ext uri="{28A0092B-C50C-407E-A947-70E740481C1C}">
                <a14:useLocalDpi xmlns:a14="http://schemas.microsoft.com/office/drawing/2010/main" val="0"/>
              </a:ext>
            </a:extLst>
          </a:blip>
          <a:srcRect t="9125"/>
          <a:stretch>
            <a:fillRect/>
          </a:stretch>
        </p:blipFill>
        <p:spPr>
          <a:xfrm>
            <a:off x="6694923" y="19848328"/>
            <a:ext cx="9164446" cy="3644219"/>
          </a:xfrm>
          <a:prstGeom prst="rect">
            <a:avLst/>
          </a:prstGeom>
        </p:spPr>
      </p:pic>
      <p:pic>
        <p:nvPicPr>
          <p:cNvPr id="17" name="그림 16">
            <a:extLst>
              <a:ext uri="{FF2B5EF4-FFF2-40B4-BE49-F238E27FC236}">
                <a16:creationId xmlns:a16="http://schemas.microsoft.com/office/drawing/2014/main" id="{1B1B0D04-5892-FA47-C3D7-D4A93EB26FB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438930" y="22256156"/>
            <a:ext cx="8450270" cy="7199740"/>
          </a:xfrm>
          <a:prstGeom prst="rect">
            <a:avLst/>
          </a:prstGeom>
        </p:spPr>
      </p:pic>
      <p:grpSp>
        <p:nvGrpSpPr>
          <p:cNvPr id="24" name="그룹 23">
            <a:extLst>
              <a:ext uri="{FF2B5EF4-FFF2-40B4-BE49-F238E27FC236}">
                <a16:creationId xmlns:a16="http://schemas.microsoft.com/office/drawing/2014/main" id="{56456F94-FD0D-C42E-69E2-6EED8F611215}"/>
              </a:ext>
            </a:extLst>
          </p:cNvPr>
          <p:cNvGrpSpPr/>
          <p:nvPr/>
        </p:nvGrpSpPr>
        <p:grpSpPr>
          <a:xfrm>
            <a:off x="627057" y="26155155"/>
            <a:ext cx="16205200" cy="15749041"/>
            <a:chOff x="721142" y="20720952"/>
            <a:chExt cx="16205200" cy="15749041"/>
          </a:xfrm>
        </p:grpSpPr>
        <p:sp>
          <p:nvSpPr>
            <p:cNvPr id="61" name="TextBox 60">
              <a:extLst>
                <a:ext uri="{FF2B5EF4-FFF2-40B4-BE49-F238E27FC236}">
                  <a16:creationId xmlns:a16="http://schemas.microsoft.com/office/drawing/2014/main" id="{E4255D8C-CF26-5011-3677-1386A44B2DA0}"/>
                </a:ext>
              </a:extLst>
            </p:cNvPr>
            <p:cNvSpPr txBox="1"/>
            <p:nvPr/>
          </p:nvSpPr>
          <p:spPr>
            <a:xfrm>
              <a:off x="915608" y="20720952"/>
              <a:ext cx="15111098" cy="3785652"/>
            </a:xfrm>
            <a:prstGeom prst="rect">
              <a:avLst/>
            </a:prstGeom>
            <a:noFill/>
          </p:spPr>
          <p:txBody>
            <a:bodyPr wrap="square" rtlCol="0">
              <a:spAutoFit/>
            </a:bodyPr>
            <a:lstStyle/>
            <a:p>
              <a:r>
                <a:rPr lang="en-US" altLang="ko-KR" sz="4000" dirty="0">
                  <a:latin typeface="Times New Roman" panose="02020603050405020304" pitchFamily="18" charset="0"/>
                  <a:cs typeface="Times New Roman" panose="02020603050405020304" pitchFamily="18" charset="0"/>
                </a:rPr>
                <a:t>To address this, we introduce bi-directional attention scores across time, heads, and layers, creating five attribution maps: (1) unified-level, showing overall generation flow; (2) head-level, displaying attention distribution per head; (3) time-level, tracking changes over diffusion steps; (4) layer-level, revealing each layer’s role; and (5) specific-reference, linking reference patches to output patches.</a:t>
              </a:r>
              <a:endPar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pic>
          <p:nvPicPr>
            <p:cNvPr id="3" name="그림 2">
              <a:extLst>
                <a:ext uri="{FF2B5EF4-FFF2-40B4-BE49-F238E27FC236}">
                  <a16:creationId xmlns:a16="http://schemas.microsoft.com/office/drawing/2014/main" id="{3A0B592F-C7C7-7283-B8A5-4C3643FF958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70720" y="24517956"/>
              <a:ext cx="10127525" cy="7433504"/>
            </a:xfrm>
            <a:prstGeom prst="rect">
              <a:avLst/>
            </a:prstGeom>
          </p:spPr>
        </p:pic>
        <mc:AlternateContent xmlns:mc="http://schemas.openxmlformats.org/markup-compatibility/2006" xmlns:a14="http://schemas.microsoft.com/office/drawing/2010/main">
          <mc:Choice Requires="a14">
            <p:sp>
              <p:nvSpPr>
                <p:cNvPr id="21" name="TextBox 20">
                  <a:extLst>
                    <a:ext uri="{FF2B5EF4-FFF2-40B4-BE49-F238E27FC236}">
                      <a16:creationId xmlns:a16="http://schemas.microsoft.com/office/drawing/2014/main" id="{56EEB28A-515A-04CC-2F5C-DF10C8AA78F4}"/>
                    </a:ext>
                  </a:extLst>
                </p:cNvPr>
                <p:cNvSpPr txBox="1"/>
                <p:nvPr/>
              </p:nvSpPr>
              <p:spPr>
                <a:xfrm>
                  <a:off x="721142" y="31962812"/>
                  <a:ext cx="16205200" cy="707886"/>
                </a:xfrm>
                <a:prstGeom prst="rect">
                  <a:avLst/>
                </a:prstGeom>
                <a:noFill/>
              </p:spPr>
              <p:txBody>
                <a:bodyPr wrap="square">
                  <a:spAutoFit/>
                </a:bodyPr>
                <a:lstStyle/>
                <a:p>
                  <a:r>
                    <a:rPr lang="en-US" altLang="ko-KR" sz="4000" dirty="0">
                      <a:latin typeface="Times New Roman" panose="02020603050405020304" pitchFamily="18" charset="0"/>
                      <a:cs typeface="Times New Roman" panose="02020603050405020304" pitchFamily="18" charset="0"/>
                    </a:rPr>
                    <a:t>Fig 2. Visualizing the generation process of diffusion model using </a:t>
                  </a:r>
                  <a14:m>
                    <m:oMath xmlns:m="http://schemas.openxmlformats.org/officeDocument/2006/math">
                      <m:sSup>
                        <m:sSupPr>
                          <m:ctrlPr>
                            <a:rPr lang="en-US" altLang="ko-KR" sz="4000" i="1" dirty="0">
                              <a:latin typeface="Cambria Math" panose="02040503050406030204" pitchFamily="18" charset="0"/>
                              <a:cs typeface="Times New Roman" panose="02020603050405020304" pitchFamily="18" charset="0"/>
                            </a:rPr>
                          </m:ctrlPr>
                        </m:sSupPr>
                        <m:e>
                          <m:r>
                            <a:rPr lang="en-US" altLang="ko-KR" sz="4000" i="1" dirty="0">
                              <a:latin typeface="Cambria Math" panose="02040503050406030204" pitchFamily="18" charset="0"/>
                              <a:cs typeface="Times New Roman" panose="02020603050405020304" pitchFamily="18" charset="0"/>
                            </a:rPr>
                            <m:t>𝐼</m:t>
                          </m:r>
                        </m:e>
                        <m:sup>
                          <m:r>
                            <a:rPr lang="en-US" altLang="ko-KR" sz="4000" i="1" dirty="0">
                              <a:latin typeface="Cambria Math" panose="02040503050406030204" pitchFamily="18" charset="0"/>
                              <a:cs typeface="Times New Roman" panose="02020603050405020304" pitchFamily="18" charset="0"/>
                            </a:rPr>
                            <m:t>2</m:t>
                          </m:r>
                        </m:sup>
                      </m:sSup>
                      <m:r>
                        <a:rPr lang="en-US" altLang="ko-KR" sz="4000" i="1" dirty="0">
                          <a:latin typeface="Cambria Math" panose="02040503050406030204" pitchFamily="18" charset="0"/>
                          <a:cs typeface="Times New Roman" panose="02020603050405020304" pitchFamily="18" charset="0"/>
                        </a:rPr>
                        <m:t>𝐴𝑀</m:t>
                      </m:r>
                    </m:oMath>
                  </a14:m>
                  <a:r>
                    <a:rPr lang="en-US" altLang="ko-KR" sz="4000" dirty="0">
                      <a:latin typeface="Times New Roman" panose="02020603050405020304" pitchFamily="18" charset="0"/>
                      <a:cs typeface="Times New Roman" panose="02020603050405020304" pitchFamily="18" charset="0"/>
                    </a:rPr>
                    <a:t>.</a:t>
                  </a:r>
                  <a:endParaRPr lang="ko-KR" altLang="en-US" sz="4000" dirty="0">
                    <a:latin typeface="Times New Roman" panose="02020603050405020304" pitchFamily="18" charset="0"/>
                    <a:cs typeface="Times New Roman" panose="02020603050405020304" pitchFamily="18" charset="0"/>
                  </a:endParaRPr>
                </a:p>
              </p:txBody>
            </p:sp>
          </mc:Choice>
          <mc:Fallback xmlns="">
            <p:sp>
              <p:nvSpPr>
                <p:cNvPr id="21" name="TextBox 20">
                  <a:extLst>
                    <a:ext uri="{FF2B5EF4-FFF2-40B4-BE49-F238E27FC236}">
                      <a16:creationId xmlns:a16="http://schemas.microsoft.com/office/drawing/2014/main" id="{56EEB28A-515A-04CC-2F5C-DF10C8AA78F4}"/>
                    </a:ext>
                  </a:extLst>
                </p:cNvPr>
                <p:cNvSpPr txBox="1">
                  <a:spLocks noRot="1" noChangeAspect="1" noMove="1" noResize="1" noEditPoints="1" noAdjustHandles="1" noChangeArrowheads="1" noChangeShapeType="1" noTextEdit="1"/>
                </p:cNvSpPr>
                <p:nvPr/>
              </p:nvSpPr>
              <p:spPr>
                <a:xfrm>
                  <a:off x="721142" y="31962812"/>
                  <a:ext cx="16205200" cy="707886"/>
                </a:xfrm>
                <a:prstGeom prst="rect">
                  <a:avLst/>
                </a:prstGeom>
                <a:blipFill>
                  <a:blip r:embed="rId11"/>
                  <a:stretch>
                    <a:fillRect l="-1354" t="-14655" b="-37069"/>
                  </a:stretch>
                </a:blipFill>
              </p:spPr>
              <p:txBody>
                <a:bodyPr/>
                <a:lstStyle/>
                <a:p>
                  <a:r>
                    <a:rPr lang="ko-KR" altLang="en-US">
                      <a:noFill/>
                    </a:rPr>
                    <a:t> </a:t>
                  </a:r>
                </a:p>
              </p:txBody>
            </p:sp>
          </mc:Fallback>
        </mc:AlternateContent>
        <p:sp>
          <p:nvSpPr>
            <p:cNvPr id="22" name="TextBox 21">
              <a:extLst>
                <a:ext uri="{FF2B5EF4-FFF2-40B4-BE49-F238E27FC236}">
                  <a16:creationId xmlns:a16="http://schemas.microsoft.com/office/drawing/2014/main" id="{D9898ABA-BBA9-6971-3335-92B949146510}"/>
                </a:ext>
              </a:extLst>
            </p:cNvPr>
            <p:cNvSpPr txBox="1"/>
            <p:nvPr/>
          </p:nvSpPr>
          <p:spPr>
            <a:xfrm>
              <a:off x="915608" y="32684341"/>
              <a:ext cx="14996275" cy="3785652"/>
            </a:xfrm>
            <a:prstGeom prst="rect">
              <a:avLst/>
            </a:prstGeom>
            <a:noFill/>
          </p:spPr>
          <p:txBody>
            <a:bodyPr wrap="square" rtlCol="0">
              <a:spAutoFit/>
            </a:bodyPr>
            <a:lstStyle/>
            <a:p>
              <a:r>
                <a:rPr lang="en-US" altLang="ko-KR" sz="4000" dirty="0">
                  <a:latin typeface="Times New Roman" panose="02020603050405020304" pitchFamily="18" charset="0"/>
                  <a:cs typeface="Times New Roman" panose="02020603050405020304" pitchFamily="18" charset="0"/>
                </a:rPr>
                <a:t>Figure 2 visualizes the bi-directional attribution in image-to-image diffusion. The top map shows how each region of the generated image is influenced by the reference image (Q1), while the bottom map illustrates how different parts of the reference image contribute to the generated result (Q2). The right map provides a detailed view of patch-level contributions from the reference to the generated image.</a:t>
              </a:r>
              <a:endParaRPr lang="en-US" altLang="ko-KR" sz="4000" dirty="0">
                <a:solidFill>
                  <a:schemeClr val="tx1"/>
                </a:solidFill>
                <a:latin typeface="Times New Roman" panose="02020603050405020304" pitchFamily="18" charset="0"/>
                <a:ea typeface="Tahoma" panose="020B0604030504040204" pitchFamily="34" charset="0"/>
                <a:cs typeface="Times New Roman" panose="02020603050405020304" pitchFamily="18" charset="0"/>
              </a:endParaRPr>
            </a:p>
          </p:txBody>
        </p:sp>
      </p:grpSp>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id="{20A9DD21-B3C2-7C64-CDFE-F51E9CC90793}"/>
                  </a:ext>
                </a:extLst>
              </p:cNvPr>
              <p:cNvSpPr txBox="1"/>
              <p:nvPr/>
            </p:nvSpPr>
            <p:spPr>
              <a:xfrm>
                <a:off x="18299955" y="17014738"/>
                <a:ext cx="16205200" cy="707886"/>
              </a:xfrm>
              <a:prstGeom prst="rect">
                <a:avLst/>
              </a:prstGeom>
              <a:noFill/>
            </p:spPr>
            <p:txBody>
              <a:bodyPr wrap="square">
                <a:spAutoFit/>
              </a:bodyPr>
              <a:lstStyle/>
              <a:p>
                <a:r>
                  <a:rPr lang="en-US" altLang="ko-KR" sz="4000" dirty="0">
                    <a:latin typeface="Times New Roman" panose="02020603050405020304" pitchFamily="18" charset="0"/>
                    <a:cs typeface="Times New Roman" panose="02020603050405020304" pitchFamily="18" charset="0"/>
                  </a:rPr>
                  <a:t>Fig 3. Generation flow of inpainting model through </a:t>
                </a:r>
                <a14:m>
                  <m:oMath xmlns:m="http://schemas.openxmlformats.org/officeDocument/2006/math">
                    <m:sSup>
                      <m:sSupPr>
                        <m:ctrlPr>
                          <a:rPr lang="en-US" altLang="ko-KR" sz="4000" i="1" dirty="0">
                            <a:latin typeface="Cambria Math" panose="02040503050406030204" pitchFamily="18" charset="0"/>
                            <a:cs typeface="Times New Roman" panose="02020603050405020304" pitchFamily="18" charset="0"/>
                          </a:rPr>
                        </m:ctrlPr>
                      </m:sSupPr>
                      <m:e>
                        <m:r>
                          <a:rPr lang="en-US" altLang="ko-KR" sz="4000" i="1" dirty="0">
                            <a:latin typeface="Cambria Math" panose="02040503050406030204" pitchFamily="18" charset="0"/>
                            <a:cs typeface="Times New Roman" panose="02020603050405020304" pitchFamily="18" charset="0"/>
                          </a:rPr>
                          <m:t>𝐼</m:t>
                        </m:r>
                      </m:e>
                      <m:sup>
                        <m:r>
                          <a:rPr lang="en-US" altLang="ko-KR" sz="4000" i="1" dirty="0">
                            <a:latin typeface="Cambria Math" panose="02040503050406030204" pitchFamily="18" charset="0"/>
                            <a:cs typeface="Times New Roman" panose="02020603050405020304" pitchFamily="18" charset="0"/>
                          </a:rPr>
                          <m:t>2</m:t>
                        </m:r>
                      </m:sup>
                    </m:sSup>
                    <m:r>
                      <a:rPr lang="en-US" altLang="ko-KR" sz="4000" i="1" dirty="0">
                        <a:latin typeface="Cambria Math" panose="02040503050406030204" pitchFamily="18" charset="0"/>
                        <a:cs typeface="Times New Roman" panose="02020603050405020304" pitchFamily="18" charset="0"/>
                      </a:rPr>
                      <m:t>𝐴𝑀</m:t>
                    </m:r>
                  </m:oMath>
                </a14:m>
                <a:r>
                  <a:rPr lang="en-US" altLang="ko-KR" sz="4000" dirty="0">
                    <a:latin typeface="Times New Roman" panose="02020603050405020304" pitchFamily="18" charset="0"/>
                    <a:cs typeface="Times New Roman" panose="02020603050405020304" pitchFamily="18" charset="0"/>
                  </a:rPr>
                  <a:t>.</a:t>
                </a:r>
                <a:endParaRPr lang="ko-KR" altLang="en-US" sz="4000" dirty="0">
                  <a:latin typeface="Times New Roman" panose="02020603050405020304" pitchFamily="18" charset="0"/>
                  <a:cs typeface="Times New Roman" panose="02020603050405020304" pitchFamily="18" charset="0"/>
                </a:endParaRPr>
              </a:p>
            </p:txBody>
          </p:sp>
        </mc:Choice>
        <mc:Fallback xmlns="">
          <p:sp>
            <p:nvSpPr>
              <p:cNvPr id="23" name="TextBox 22">
                <a:extLst>
                  <a:ext uri="{FF2B5EF4-FFF2-40B4-BE49-F238E27FC236}">
                    <a16:creationId xmlns:a16="http://schemas.microsoft.com/office/drawing/2014/main" id="{20A9DD21-B3C2-7C64-CDFE-F51E9CC90793}"/>
                  </a:ext>
                </a:extLst>
              </p:cNvPr>
              <p:cNvSpPr txBox="1">
                <a:spLocks noRot="1" noChangeAspect="1" noMove="1" noResize="1" noEditPoints="1" noAdjustHandles="1" noChangeArrowheads="1" noChangeShapeType="1" noTextEdit="1"/>
              </p:cNvSpPr>
              <p:nvPr/>
            </p:nvSpPr>
            <p:spPr>
              <a:xfrm>
                <a:off x="18299955" y="17014738"/>
                <a:ext cx="16205200" cy="707886"/>
              </a:xfrm>
              <a:prstGeom prst="rect">
                <a:avLst/>
              </a:prstGeom>
              <a:blipFill>
                <a:blip r:embed="rId12"/>
                <a:stretch>
                  <a:fillRect l="-1354" t="-14655" b="-37069"/>
                </a:stretch>
              </a:blipFill>
            </p:spPr>
            <p:txBody>
              <a:bodyPr/>
              <a:lstStyle/>
              <a:p>
                <a:r>
                  <a:rPr lang="ko-KR" altLang="en-US">
                    <a:noFill/>
                  </a:rPr>
                  <a:t> </a:t>
                </a:r>
              </a:p>
            </p:txBody>
          </p:sp>
        </mc:Fallback>
      </mc:AlternateContent>
      <p:sp>
        <p:nvSpPr>
          <p:cNvPr id="25" name="TextBox 24">
            <a:extLst>
              <a:ext uri="{FF2B5EF4-FFF2-40B4-BE49-F238E27FC236}">
                <a16:creationId xmlns:a16="http://schemas.microsoft.com/office/drawing/2014/main" id="{55B20C3B-EA47-41E6-F15E-A8D69A3D261C}"/>
              </a:ext>
            </a:extLst>
          </p:cNvPr>
          <p:cNvSpPr txBox="1"/>
          <p:nvPr/>
        </p:nvSpPr>
        <p:spPr>
          <a:xfrm>
            <a:off x="845276" y="19975581"/>
            <a:ext cx="16205200" cy="1938992"/>
          </a:xfrm>
          <a:prstGeom prst="rect">
            <a:avLst/>
          </a:prstGeom>
          <a:noFill/>
        </p:spPr>
        <p:txBody>
          <a:bodyPr wrap="square">
            <a:spAutoFit/>
          </a:bodyPr>
          <a:lstStyle/>
          <a:p>
            <a:r>
              <a:rPr lang="en-US" altLang="ko-KR" sz="4000" dirty="0">
                <a:latin typeface="Times New Roman" panose="02020603050405020304" pitchFamily="18" charset="0"/>
                <a:cs typeface="Times New Roman" panose="02020603050405020304" pitchFamily="18" charset="0"/>
              </a:rPr>
              <a:t>Fig 1. Results of applying </a:t>
            </a:r>
          </a:p>
          <a:p>
            <a:r>
              <a:rPr lang="en-US" altLang="ko-KR" sz="4000" dirty="0">
                <a:latin typeface="Times New Roman" panose="02020603050405020304" pitchFamily="18" charset="0"/>
                <a:cs typeface="Times New Roman" panose="02020603050405020304" pitchFamily="18" charset="0"/>
              </a:rPr>
              <a:t>existing XAI methods for </a:t>
            </a:r>
          </a:p>
          <a:p>
            <a:r>
              <a:rPr lang="en-US" altLang="ko-KR" sz="4000" dirty="0">
                <a:latin typeface="Times New Roman" panose="02020603050405020304" pitchFamily="18" charset="0"/>
                <a:cs typeface="Times New Roman" panose="02020603050405020304" pitchFamily="18" charset="0"/>
              </a:rPr>
              <a:t>I2I models</a:t>
            </a:r>
            <a:endParaRPr lang="ko-KR" altLang="en-US" sz="4000" dirty="0">
              <a:latin typeface="Times New Roman" panose="02020603050405020304" pitchFamily="18" charset="0"/>
              <a:cs typeface="Times New Roman" panose="02020603050405020304" pitchFamily="18" charset="0"/>
            </a:endParaRPr>
          </a:p>
        </p:txBody>
      </p:sp>
      <p:sp>
        <p:nvSpPr>
          <p:cNvPr id="27" name="TextBox 26">
            <a:extLst>
              <a:ext uri="{FF2B5EF4-FFF2-40B4-BE49-F238E27FC236}">
                <a16:creationId xmlns:a16="http://schemas.microsoft.com/office/drawing/2014/main" id="{CCC32911-C467-7D89-9F32-3BAFE91BE2CC}"/>
              </a:ext>
            </a:extLst>
          </p:cNvPr>
          <p:cNvSpPr txBox="1"/>
          <p:nvPr/>
        </p:nvSpPr>
        <p:spPr>
          <a:xfrm>
            <a:off x="845276" y="23619800"/>
            <a:ext cx="14943761" cy="2554545"/>
          </a:xfrm>
          <a:prstGeom prst="rect">
            <a:avLst/>
          </a:prstGeom>
          <a:noFill/>
        </p:spPr>
        <p:txBody>
          <a:bodyPr wrap="square">
            <a:spAutoFit/>
          </a:bodyPr>
          <a:lstStyle/>
          <a:p>
            <a:r>
              <a:rPr lang="en-US" altLang="ko-KR" sz="4000" dirty="0">
                <a:latin typeface="Times New Roman" panose="02020603050405020304" pitchFamily="18" charset="0"/>
                <a:cs typeface="Times New Roman" panose="02020603050405020304" pitchFamily="18" charset="0"/>
              </a:rPr>
              <a:t>Figure 1 shows an example where T2I-based attribution maps [1] fail to provide meaningful interpretation for I2I tasks due to the strong spatial and contextual continuity in images, which makes isolating individual contributions difficult.</a:t>
            </a:r>
          </a:p>
        </p:txBody>
      </p:sp>
      <p:sp>
        <p:nvSpPr>
          <p:cNvPr id="28" name="직사각형 27">
            <a:extLst>
              <a:ext uri="{FF2B5EF4-FFF2-40B4-BE49-F238E27FC236}">
                <a16:creationId xmlns:a16="http://schemas.microsoft.com/office/drawing/2014/main" id="{F577EAC0-5EE6-9193-1652-2684CFE09D0A}"/>
              </a:ext>
            </a:extLst>
          </p:cNvPr>
          <p:cNvSpPr/>
          <p:nvPr/>
        </p:nvSpPr>
        <p:spPr>
          <a:xfrm>
            <a:off x="16928355" y="17690316"/>
            <a:ext cx="14996275" cy="353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r>
              <a:rPr lang="en-US" altLang="ko-KR" sz="4000" dirty="0">
                <a:solidFill>
                  <a:schemeClr val="tx1"/>
                </a:solidFill>
                <a:latin typeface="Times New Roman" panose="02020603050405020304" pitchFamily="18" charset="0"/>
                <a:cs typeface="Times New Roman" panose="02020603050405020304" pitchFamily="18" charset="0"/>
              </a:rPr>
              <a:t>The left panel (Q2) shows that traits remain stable over time with diverse attention heads focusing on key features like logos. The middle panel (Q1) reveals how detailed clothing patterns and textures are progressively transferred from the reference to the generated image. The right panel visualizes a specific layer’s attribution map (SRAM), highlighting how colors and patterns from the reference are integrated into the final output.</a:t>
            </a:r>
          </a:p>
        </p:txBody>
      </p:sp>
      <p:sp>
        <p:nvSpPr>
          <p:cNvPr id="31" name="TextBox 30">
            <a:extLst>
              <a:ext uri="{FF2B5EF4-FFF2-40B4-BE49-F238E27FC236}">
                <a16:creationId xmlns:a16="http://schemas.microsoft.com/office/drawing/2014/main" id="{49A8F25A-B1C0-85ED-B02F-F1BB7BE9FD4D}"/>
              </a:ext>
            </a:extLst>
          </p:cNvPr>
          <p:cNvSpPr txBox="1"/>
          <p:nvPr/>
        </p:nvSpPr>
        <p:spPr>
          <a:xfrm>
            <a:off x="19908706" y="29455896"/>
            <a:ext cx="16205200" cy="707886"/>
          </a:xfrm>
          <a:prstGeom prst="rect">
            <a:avLst/>
          </a:prstGeom>
          <a:noFill/>
        </p:spPr>
        <p:txBody>
          <a:bodyPr wrap="square">
            <a:spAutoFit/>
          </a:bodyPr>
          <a:lstStyle/>
          <a:p>
            <a:r>
              <a:rPr lang="en-US" altLang="ko-KR" sz="4000" dirty="0">
                <a:latin typeface="Times New Roman" panose="02020603050405020304" pitchFamily="18" charset="0"/>
                <a:cs typeface="Times New Roman" panose="02020603050405020304" pitchFamily="18" charset="0"/>
              </a:rPr>
              <a:t>Fig 4. Model debugging via SRAM</a:t>
            </a:r>
            <a:endParaRPr lang="ko-KR" altLang="en-US" sz="4000" dirty="0">
              <a:latin typeface="Times New Roman" panose="02020603050405020304" pitchFamily="18" charset="0"/>
              <a:cs typeface="Times New Roman" panose="02020603050405020304" pitchFamily="18" charset="0"/>
            </a:endParaRPr>
          </a:p>
        </p:txBody>
      </p:sp>
      <p:sp>
        <p:nvSpPr>
          <p:cNvPr id="32" name="직사각형 31">
            <a:extLst>
              <a:ext uri="{FF2B5EF4-FFF2-40B4-BE49-F238E27FC236}">
                <a16:creationId xmlns:a16="http://schemas.microsoft.com/office/drawing/2014/main" id="{F8B168E4-1DF9-F00D-76EE-A786695A0045}"/>
              </a:ext>
            </a:extLst>
          </p:cNvPr>
          <p:cNvSpPr/>
          <p:nvPr/>
        </p:nvSpPr>
        <p:spPr>
          <a:xfrm>
            <a:off x="16928355" y="29940807"/>
            <a:ext cx="14996275" cy="35314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44000" tIns="144000" rIns="144000" bIns="144000" rtlCol="0" anchor="t"/>
          <a:lstStyle/>
          <a:p>
            <a:r>
              <a:rPr lang="en-US" altLang="ko-KR" sz="4000" dirty="0">
                <a:solidFill>
                  <a:schemeClr val="tx1"/>
                </a:solidFill>
                <a:latin typeface="Times New Roman" panose="02020603050405020304" pitchFamily="18" charset="0"/>
                <a:cs typeface="Times New Roman" panose="02020603050405020304" pitchFamily="18" charset="0"/>
              </a:rPr>
              <a:t>Figure 4 compares the custom model before and after refinement using SRAM-based debugging. The orange box shows initial color confusion, while the black box highlights improved consistency. Adjustments to attention density and alignment led to more accurate attributions and better performance.</a:t>
            </a:r>
          </a:p>
        </p:txBody>
      </p:sp>
    </p:spTree>
    <p:extLst>
      <p:ext uri="{BB962C8B-B14F-4D97-AF65-F5344CB8AC3E}">
        <p14:creationId xmlns:p14="http://schemas.microsoft.com/office/powerpoint/2010/main" val="2945234544"/>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디자인 사용자 지정">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테마">
  <a:themeElements>
    <a:clrScheme name="Office 테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테마">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1081</TotalTime>
  <Words>647</Words>
  <Application>Microsoft Office PowerPoint</Application>
  <PresentationFormat>사용자 지정</PresentationFormat>
  <Paragraphs>25</Paragraphs>
  <Slides>1</Slides>
  <Notes>0</Notes>
  <HiddenSlides>0</HiddenSlides>
  <MMClips>0</MMClips>
  <ScaleCrop>false</ScaleCrop>
  <HeadingPairs>
    <vt:vector size="6" baseType="variant">
      <vt:variant>
        <vt:lpstr>사용한 글꼴</vt:lpstr>
      </vt:variant>
      <vt:variant>
        <vt:i4>9</vt:i4>
      </vt:variant>
      <vt:variant>
        <vt:lpstr>테마</vt:lpstr>
      </vt:variant>
      <vt:variant>
        <vt:i4>3</vt:i4>
      </vt:variant>
      <vt:variant>
        <vt:lpstr>슬라이드 제목</vt:lpstr>
      </vt:variant>
      <vt:variant>
        <vt:i4>1</vt:i4>
      </vt:variant>
    </vt:vector>
  </HeadingPairs>
  <TitlesOfParts>
    <vt:vector size="13" baseType="lpstr">
      <vt:lpstr>맑은 고딕</vt:lpstr>
      <vt:lpstr>페이퍼로지 5 Medium</vt:lpstr>
      <vt:lpstr>페이퍼로지 6 SemiBold</vt:lpstr>
      <vt:lpstr>페이퍼로지 8 ExtraBold</vt:lpstr>
      <vt:lpstr>Arial</vt:lpstr>
      <vt:lpstr>Calibri</vt:lpstr>
      <vt:lpstr>Calibri Light</vt:lpstr>
      <vt:lpstr>Cambria Math</vt:lpstr>
      <vt:lpstr>Times New Roman</vt:lpstr>
      <vt:lpstr>Office 테마</vt:lpstr>
      <vt:lpstr>디자인 사용자 지정</vt:lpstr>
      <vt:lpstr>1_Office 테마</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Mplanet_br</dc:creator>
  <cp:lastModifiedBy>mija kim</cp:lastModifiedBy>
  <cp:revision>119</cp:revision>
  <dcterms:created xsi:type="dcterms:W3CDTF">2025-06-27T06:17:02Z</dcterms:created>
  <dcterms:modified xsi:type="dcterms:W3CDTF">2025-07-30T10:10:32Z</dcterms:modified>
</cp:coreProperties>
</file>

<file path=docProps/thumbnail.jpeg>
</file>